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7" r:id="rId2"/>
    <p:sldId id="393" r:id="rId3"/>
    <p:sldId id="396" r:id="rId4"/>
    <p:sldId id="389" r:id="rId5"/>
    <p:sldId id="397" r:id="rId6"/>
    <p:sldId id="388" r:id="rId7"/>
    <p:sldId id="398" r:id="rId8"/>
    <p:sldId id="399" r:id="rId9"/>
    <p:sldId id="311" r:id="rId10"/>
    <p:sldId id="312" r:id="rId11"/>
    <p:sldId id="313" r:id="rId12"/>
    <p:sldId id="314" r:id="rId13"/>
    <p:sldId id="315" r:id="rId14"/>
    <p:sldId id="403" r:id="rId15"/>
    <p:sldId id="414" r:id="rId16"/>
    <p:sldId id="405" r:id="rId17"/>
    <p:sldId id="415" r:id="rId18"/>
    <p:sldId id="421" r:id="rId19"/>
    <p:sldId id="428" r:id="rId20"/>
    <p:sldId id="417" r:id="rId21"/>
    <p:sldId id="429" r:id="rId22"/>
    <p:sldId id="422" r:id="rId23"/>
    <p:sldId id="424" r:id="rId24"/>
    <p:sldId id="426" r:id="rId25"/>
    <p:sldId id="427" r:id="rId26"/>
    <p:sldId id="277" r:id="rId27"/>
    <p:sldId id="302" r:id="rId28"/>
    <p:sldId id="303" r:id="rId29"/>
    <p:sldId id="304" r:id="rId30"/>
    <p:sldId id="430" r:id="rId31"/>
    <p:sldId id="431" r:id="rId32"/>
    <p:sldId id="419" r:id="rId33"/>
    <p:sldId id="433" r:id="rId34"/>
    <p:sldId id="435" r:id="rId35"/>
    <p:sldId id="436" r:id="rId36"/>
    <p:sldId id="434" r:id="rId37"/>
    <p:sldId id="276" r:id="rId38"/>
    <p:sldId id="301" r:id="rId39"/>
    <p:sldId id="354" r:id="rId40"/>
    <p:sldId id="438" r:id="rId41"/>
    <p:sldId id="439" r:id="rId42"/>
    <p:sldId id="440" r:id="rId43"/>
    <p:sldId id="441" r:id="rId44"/>
    <p:sldId id="369" r:id="rId45"/>
    <p:sldId id="370" r:id="rId46"/>
    <p:sldId id="256" r:id="rId47"/>
    <p:sldId id="258" r:id="rId48"/>
    <p:sldId id="260" r:id="rId49"/>
    <p:sldId id="261" r:id="rId50"/>
    <p:sldId id="363" r:id="rId51"/>
    <p:sldId id="385" r:id="rId52"/>
    <p:sldId id="262" r:id="rId53"/>
    <p:sldId id="442" r:id="rId54"/>
    <p:sldId id="267" r:id="rId55"/>
    <p:sldId id="268" r:id="rId56"/>
    <p:sldId id="269" r:id="rId57"/>
    <p:sldId id="266" r:id="rId58"/>
    <p:sldId id="263" r:id="rId59"/>
    <p:sldId id="386" r:id="rId60"/>
    <p:sldId id="264" r:id="rId61"/>
    <p:sldId id="278" r:id="rId62"/>
    <p:sldId id="373" r:id="rId63"/>
    <p:sldId id="360" r:id="rId64"/>
    <p:sldId id="358" r:id="rId65"/>
    <p:sldId id="359" r:id="rId66"/>
    <p:sldId id="364" r:id="rId67"/>
    <p:sldId id="365" r:id="rId68"/>
    <p:sldId id="362" r:id="rId69"/>
    <p:sldId id="376" r:id="rId70"/>
    <p:sldId id="280" r:id="rId71"/>
    <p:sldId id="281" r:id="rId72"/>
    <p:sldId id="288" r:id="rId73"/>
    <p:sldId id="285" r:id="rId74"/>
    <p:sldId id="287" r:id="rId75"/>
    <p:sldId id="286" r:id="rId76"/>
    <p:sldId id="282" r:id="rId77"/>
    <p:sldId id="290" r:id="rId78"/>
    <p:sldId id="289" r:id="rId79"/>
    <p:sldId id="283" r:id="rId80"/>
    <p:sldId id="377" r:id="rId81"/>
    <p:sldId id="292" r:id="rId82"/>
    <p:sldId id="293" r:id="rId83"/>
    <p:sldId id="294" r:id="rId84"/>
    <p:sldId id="274" r:id="rId85"/>
    <p:sldId id="275" r:id="rId86"/>
    <p:sldId id="297" r:id="rId87"/>
    <p:sldId id="298" r:id="rId88"/>
    <p:sldId id="300" r:id="rId89"/>
    <p:sldId id="308" r:id="rId90"/>
    <p:sldId id="309" r:id="rId91"/>
    <p:sldId id="378" r:id="rId92"/>
    <p:sldId id="384" r:id="rId93"/>
    <p:sldId id="380" r:id="rId94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SJEAN" initials="G" lastIdx="2" clrIdx="0">
    <p:extLst>
      <p:ext uri="{19B8F6BF-5375-455C-9EA6-DF929625EA0E}">
        <p15:presenceInfo xmlns:p15="http://schemas.microsoft.com/office/powerpoint/2012/main" userId="GROSJE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FF"/>
    <a:srgbClr val="4F81BD"/>
    <a:srgbClr val="00206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5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700" y="10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9FEDFAC7-ABBE-4F16-AD97-2C559CD863D9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A14DC994-D759-44EE-83E1-5301AB056B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90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44005-36D6-4B4A-A04E-A5423156AD68}" type="datetimeFigureOut">
              <a:rPr lang="fr-FR" smtClean="0"/>
              <a:t>03/09/2024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CFD1-6935-4FA8-B0C2-9D7D32129A3F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8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341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7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20.png"/><Relationship Id="rId9" Type="http://schemas.openxmlformats.org/officeDocument/2006/relationships/image" Target="../media/image3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1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7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20.png"/><Relationship Id="rId9" Type="http://schemas.openxmlformats.org/officeDocument/2006/relationships/image" Target="../media/image3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7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20.png"/><Relationship Id="rId9" Type="http://schemas.openxmlformats.org/officeDocument/2006/relationships/image" Target="../media/image3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48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7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970.png"/><Relationship Id="rId9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792016"/>
            <a:ext cx="7772400" cy="1470025"/>
          </a:xfrm>
        </p:spPr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OQA module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962" y="3663051"/>
            <a:ext cx="6516805" cy="2074459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Thierry Grosjean</a:t>
            </a:r>
          </a:p>
          <a:p>
            <a:r>
              <a:rPr lang="fr-FR" dirty="0"/>
              <a:t>DR, CNRS</a:t>
            </a:r>
          </a:p>
          <a:p>
            <a:r>
              <a:rPr lang="fr-FR" dirty="0"/>
              <a:t>Institut FEMTO-ST</a:t>
            </a:r>
          </a:p>
          <a:p>
            <a:r>
              <a:rPr lang="fr-FR" dirty="0"/>
              <a:t>03 81 66 64 17</a:t>
            </a:r>
          </a:p>
          <a:p>
            <a:r>
              <a:rPr lang="fr-FR" dirty="0"/>
              <a:t>thierry.grosjean@univ-fcomte.fr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2014101" y="1988025"/>
            <a:ext cx="494652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rgbClr val="FF0000"/>
                </a:solidFill>
              </a:rPr>
              <a:t>Classical</a:t>
            </a:r>
            <a:r>
              <a:rPr lang="fr-FR" sz="3200" dirty="0">
                <a:solidFill>
                  <a:srgbClr val="FF0000"/>
                </a:solidFill>
              </a:rPr>
              <a:t> description of a quantum </a:t>
            </a:r>
            <a:r>
              <a:rPr lang="fr-FR" sz="3200" dirty="0" err="1">
                <a:solidFill>
                  <a:srgbClr val="FF0000"/>
                </a:solidFill>
              </a:rPr>
              <a:t>emitter</a:t>
            </a:r>
            <a:endParaRPr lang="fr-FR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6009" t="24579" r="26512" b="24737"/>
          <a:stretch/>
        </p:blipFill>
        <p:spPr>
          <a:xfrm>
            <a:off x="4354286" y="1149011"/>
            <a:ext cx="3860800" cy="23171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9214" y="263212"/>
            <a:ext cx="8275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0070C0"/>
                </a:solidFill>
              </a:rPr>
              <a:t>Discretization</a:t>
            </a:r>
            <a:r>
              <a:rPr lang="fr-FR" sz="2400" dirty="0">
                <a:solidFill>
                  <a:srgbClr val="0070C0"/>
                </a:solidFill>
              </a:rPr>
              <a:t> of the </a:t>
            </a:r>
            <a:r>
              <a:rPr lang="fr-FR" sz="2400" dirty="0" err="1">
                <a:solidFill>
                  <a:srgbClr val="0070C0"/>
                </a:solidFill>
              </a:rPr>
              <a:t>Maxwell’s</a:t>
            </a:r>
            <a:r>
              <a:rPr lang="fr-FR" sz="2400" dirty="0">
                <a:solidFill>
                  <a:srgbClr val="0070C0"/>
                </a:solidFill>
              </a:rPr>
              <a:t> </a:t>
            </a:r>
            <a:r>
              <a:rPr lang="fr-FR" sz="2400" dirty="0" err="1">
                <a:solidFill>
                  <a:srgbClr val="0070C0"/>
                </a:solidFill>
              </a:rPr>
              <a:t>equations</a:t>
            </a:r>
            <a:r>
              <a:rPr lang="fr-FR" sz="2400" dirty="0">
                <a:solidFill>
                  <a:srgbClr val="0070C0"/>
                </a:solidFill>
              </a:rPr>
              <a:t> in </a:t>
            </a:r>
            <a:r>
              <a:rPr lang="fr-FR" sz="2400" dirty="0" err="1">
                <a:solidFill>
                  <a:srgbClr val="0070C0"/>
                </a:solidFill>
              </a:rPr>
              <a:t>space</a:t>
            </a:r>
            <a:r>
              <a:rPr lang="fr-FR" sz="2400" dirty="0">
                <a:solidFill>
                  <a:srgbClr val="0070C0"/>
                </a:solidFill>
              </a:rPr>
              <a:t> and time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8779" t="15986" r="28531" b="20435"/>
          <a:stretch/>
        </p:blipFill>
        <p:spPr>
          <a:xfrm>
            <a:off x="908331" y="1146630"/>
            <a:ext cx="2852383" cy="23883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30595" t="52133" r="25140" b="31002"/>
          <a:stretch/>
        </p:blipFill>
        <p:spPr>
          <a:xfrm>
            <a:off x="2394213" y="4252684"/>
            <a:ext cx="3658885" cy="783772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174170" y="304800"/>
            <a:ext cx="769257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62098" y="3429000"/>
            <a:ext cx="2264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Space</a:t>
            </a:r>
            <a:r>
              <a:rPr lang="fr-FR" sz="2000" dirty="0"/>
              <a:t> </a:t>
            </a:r>
            <a:r>
              <a:rPr lang="fr-FR" sz="2000" dirty="0" err="1"/>
              <a:t>gridding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354286" y="3405150"/>
            <a:ext cx="386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View</a:t>
            </a:r>
            <a:r>
              <a:rPr lang="fr-FR" sz="2000" dirty="0"/>
              <a:t> of the </a:t>
            </a:r>
            <a:r>
              <a:rPr lang="fr-FR" sz="2000" dirty="0" err="1"/>
              <a:t>field</a:t>
            </a:r>
            <a:r>
              <a:rPr lang="fr-FR" sz="2000" dirty="0"/>
              <a:t> components in a single </a:t>
            </a:r>
            <a:r>
              <a:rPr lang="fr-FR" sz="2000" dirty="0" err="1"/>
              <a:t>cell</a:t>
            </a:r>
            <a:r>
              <a:rPr lang="fr-FR" sz="2000" dirty="0"/>
              <a:t> : the Yee </a:t>
            </a:r>
            <a:r>
              <a:rPr lang="fr-FR" sz="2000" dirty="0" err="1"/>
              <a:t>cell</a:t>
            </a:r>
            <a:endParaRPr lang="fr-FR" sz="20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0" y="5600133"/>
            <a:ext cx="8984343" cy="895009"/>
            <a:chOff x="0" y="5947086"/>
            <a:chExt cx="9144000" cy="91091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5"/>
            <a:srcRect l="28469" t="65117" r="12741" b="21478"/>
            <a:stretch/>
          </p:blipFill>
          <p:spPr>
            <a:xfrm>
              <a:off x="2860187" y="6052457"/>
              <a:ext cx="6283813" cy="805543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5"/>
            <a:srcRect l="15976" t="52133" r="56526" b="34762"/>
            <a:stretch/>
          </p:blipFill>
          <p:spPr>
            <a:xfrm>
              <a:off x="0" y="5947086"/>
              <a:ext cx="2939142" cy="787542"/>
            </a:xfrm>
            <a:prstGeom prst="rect">
              <a:avLst/>
            </a:prstGeom>
          </p:spPr>
        </p:pic>
      </p:grpSp>
      <p:sp>
        <p:nvSpPr>
          <p:cNvPr id="15" name="Flèche droite 14"/>
          <p:cNvSpPr/>
          <p:nvPr/>
        </p:nvSpPr>
        <p:spPr>
          <a:xfrm rot="5400000">
            <a:off x="3817254" y="4978400"/>
            <a:ext cx="522515" cy="899887"/>
          </a:xfrm>
          <a:prstGeom prst="rightArrow">
            <a:avLst>
              <a:gd name="adj1" fmla="val 59677"/>
              <a:gd name="adj2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0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30609" t="27043" r="30149" b="20781"/>
          <a:stretch/>
        </p:blipFill>
        <p:spPr>
          <a:xfrm>
            <a:off x="232228" y="2670629"/>
            <a:ext cx="3300800" cy="24674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5128" y="3724595"/>
            <a:ext cx="694475" cy="792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520156" y="3470595"/>
            <a:ext cx="1163500" cy="1275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309698" y="3216595"/>
            <a:ext cx="1591671" cy="1529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316955" y="2962594"/>
            <a:ext cx="1816643" cy="1812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324212" y="2708594"/>
            <a:ext cx="2056129" cy="20811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302441" y="2715851"/>
            <a:ext cx="2324643" cy="20811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304798" y="2694079"/>
            <a:ext cx="2532743" cy="20811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283028" y="2701337"/>
            <a:ext cx="2764970" cy="20811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252684" y="3991425"/>
            <a:ext cx="638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- </a:t>
            </a:r>
            <a:r>
              <a:rPr lang="fr-FR" sz="2000" dirty="0" err="1"/>
              <a:t>Boundary</a:t>
            </a:r>
            <a:r>
              <a:rPr lang="fr-FR" sz="2000" dirty="0"/>
              <a:t> conditions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neighbouring</a:t>
            </a:r>
            <a:r>
              <a:rPr lang="fr-FR" sz="2000" dirty="0"/>
              <a:t> </a:t>
            </a:r>
            <a:r>
              <a:rPr lang="fr-FR" sz="2000" dirty="0" err="1"/>
              <a:t>cells</a:t>
            </a:r>
            <a:endParaRPr lang="fr-FR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1727201" y="203200"/>
            <a:ext cx="5704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How </a:t>
            </a:r>
            <a:r>
              <a:rPr lang="fr-FR" sz="2800" dirty="0" err="1">
                <a:solidFill>
                  <a:srgbClr val="FF0000"/>
                </a:solidFill>
              </a:rPr>
              <a:t>does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it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work</a:t>
            </a:r>
            <a:r>
              <a:rPr lang="fr-FR" sz="2800" dirty="0">
                <a:solidFill>
                  <a:srgbClr val="FF0000"/>
                </a:solidFill>
              </a:rPr>
              <a:t> ? The </a:t>
            </a:r>
            <a:r>
              <a:rPr lang="fr-FR" sz="2800" dirty="0" err="1">
                <a:solidFill>
                  <a:srgbClr val="FF0000"/>
                </a:solidFill>
              </a:rPr>
              <a:t>algorithm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982068" y="3977875"/>
            <a:ext cx="228768" cy="2614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57556" y="3969705"/>
            <a:ext cx="228768" cy="26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071256" y="2910108"/>
            <a:ext cx="203200" cy="2322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093028" y="3614049"/>
            <a:ext cx="203200" cy="232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715658" y="1175657"/>
            <a:ext cx="20438" cy="30044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223657" y="1233711"/>
            <a:ext cx="4644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 The </a:t>
            </a:r>
            <a:r>
              <a:rPr lang="fr-FR" sz="2000" dirty="0" err="1"/>
              <a:t>space</a:t>
            </a:r>
            <a:r>
              <a:rPr lang="fr-FR" sz="2000" dirty="0"/>
              <a:t> and </a:t>
            </a:r>
            <a:r>
              <a:rPr lang="fr-FR" sz="2000" dirty="0" err="1"/>
              <a:t>meshgrid</a:t>
            </a:r>
            <a:r>
              <a:rPr lang="fr-FR" sz="2000" dirty="0"/>
              <a:t> (in </a:t>
            </a:r>
            <a:r>
              <a:rPr lang="fr-FR" sz="2000" dirty="0" err="1"/>
              <a:t>space</a:t>
            </a:r>
            <a:r>
              <a:rPr lang="fr-FR" sz="2000" dirty="0"/>
              <a:t> and time) </a:t>
            </a:r>
            <a:r>
              <a:rPr lang="fr-FR" sz="2000" dirty="0">
                <a:sym typeface="Wingdings" panose="05000000000000000000" pitchFamily="2" charset="2"/>
              </a:rPr>
              <a:t> computation volume</a:t>
            </a:r>
            <a:endParaRPr lang="fr-FR" sz="20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744685" y="6008915"/>
            <a:ext cx="47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accent1">
                    <a:lumMod val="75000"/>
                  </a:schemeClr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4245429" y="2808507"/>
                <a:ext cx="46445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-  </a:t>
                </a:r>
                <a:r>
                  <a:rPr lang="fr-FR" sz="2000" dirty="0" err="1"/>
                  <a:t>We</a:t>
                </a:r>
                <a:r>
                  <a:rPr lang="fr-FR" sz="2000" dirty="0"/>
                  <a:t> place the EM source: source </a:t>
                </a:r>
                <a:r>
                  <a:rPr lang="fr-FR" sz="2000" dirty="0" err="1"/>
                  <a:t>term</a:t>
                </a:r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fr-FR" sz="2000" dirty="0"/>
              </a:p>
              <a:p>
                <a:r>
                  <a:rPr lang="fr-FR" sz="2000" dirty="0"/>
                  <a:t> </a:t>
                </a: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29" y="2808507"/>
                <a:ext cx="4644571" cy="707886"/>
              </a:xfrm>
              <a:prstGeom prst="rect">
                <a:avLst/>
              </a:prstGeom>
              <a:blipFill>
                <a:blip r:embed="rId3"/>
                <a:stretch>
                  <a:fillRect l="-1312" t="-10345" r="-60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4252688" y="3483422"/>
                <a:ext cx="4876800" cy="1053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sz="2000" dirty="0"/>
                  <a:t>  generates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fr-FR" sz="2000" dirty="0"/>
                  <a:t> 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fr-FR" sz="2000" dirty="0"/>
                  <a:t> dans in the </a:t>
                </a:r>
                <a:r>
                  <a:rPr lang="fr-FR" sz="2000" dirty="0" err="1"/>
                  <a:t>cell</a:t>
                </a:r>
                <a:r>
                  <a:rPr lang="fr-FR" sz="2000" dirty="0"/>
                  <a:t> (</a:t>
                </a:r>
                <a:r>
                  <a:rPr lang="fr-FR" sz="2000" dirty="0" err="1"/>
                  <a:t>Maxwell’s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equations</a:t>
                </a:r>
                <a:r>
                  <a:rPr lang="fr-FR" sz="2000" dirty="0"/>
                  <a:t>) 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688" y="3483422"/>
                <a:ext cx="4876800" cy="1053045"/>
              </a:xfrm>
              <a:prstGeom prst="rect">
                <a:avLst/>
              </a:prstGeom>
              <a:blipFill>
                <a:blip r:embed="rId4"/>
                <a:stretch>
                  <a:fillRect l="-1375" t="-34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/>
          <p:cNvSpPr txBox="1"/>
          <p:nvPr/>
        </p:nvSpPr>
        <p:spPr>
          <a:xfrm>
            <a:off x="4259944" y="4767939"/>
            <a:ext cx="6386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- Field propagation in the </a:t>
            </a:r>
            <a:r>
              <a:rPr lang="fr-FR" sz="2000" dirty="0" err="1"/>
              <a:t>cell</a:t>
            </a:r>
            <a:r>
              <a:rPr lang="fr-FR" sz="2000" dirty="0"/>
              <a:t> (</a:t>
            </a:r>
            <a:r>
              <a:rPr lang="fr-FR" sz="2000" dirty="0" err="1"/>
              <a:t>finite</a:t>
            </a:r>
            <a:r>
              <a:rPr lang="fr-FR" sz="2000" dirty="0"/>
              <a:t> diff.)</a:t>
            </a:r>
          </a:p>
          <a:p>
            <a:endParaRPr lang="fr-FR" sz="2000" dirty="0"/>
          </a:p>
        </p:txBody>
      </p:sp>
      <p:sp>
        <p:nvSpPr>
          <p:cNvPr id="23" name="Rectangle 22"/>
          <p:cNvSpPr/>
          <p:nvPr/>
        </p:nvSpPr>
        <p:spPr>
          <a:xfrm>
            <a:off x="4093026" y="5183275"/>
            <a:ext cx="203201" cy="245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3715657" y="5660571"/>
            <a:ext cx="0" cy="11974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252686" y="5646051"/>
            <a:ext cx="432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dirty="0"/>
          </a:p>
          <a:p>
            <a:r>
              <a:rPr lang="fr-FR" sz="2000" dirty="0"/>
              <a:t>- </a:t>
            </a:r>
            <a:r>
              <a:rPr lang="fr-FR" sz="2000" dirty="0" err="1"/>
              <a:t>Stationnary</a:t>
            </a:r>
            <a:r>
              <a:rPr lang="fr-FR" sz="2000" dirty="0"/>
              <a:t> </a:t>
            </a:r>
            <a:r>
              <a:rPr lang="fr-FR" sz="2000" dirty="0" err="1"/>
              <a:t>regime</a:t>
            </a:r>
            <a:r>
              <a:rPr lang="fr-FR" sz="2000" dirty="0"/>
              <a:t> </a:t>
            </a:r>
            <a:r>
              <a:rPr lang="fr-FR" sz="2000" dirty="0" err="1"/>
              <a:t>reached</a:t>
            </a:r>
            <a:r>
              <a:rPr lang="fr-FR" sz="2000" dirty="0"/>
              <a:t>: </a:t>
            </a:r>
            <a:r>
              <a:rPr lang="fr-FR" sz="2000" dirty="0" err="1"/>
              <a:t>we</a:t>
            </a:r>
            <a:r>
              <a:rPr lang="fr-FR" sz="2000" dirty="0"/>
              <a:t> stop</a:t>
            </a:r>
          </a:p>
        </p:txBody>
      </p:sp>
      <p:sp>
        <p:nvSpPr>
          <p:cNvPr id="37" name="Arc 36"/>
          <p:cNvSpPr/>
          <p:nvPr/>
        </p:nvSpPr>
        <p:spPr>
          <a:xfrm>
            <a:off x="3497944" y="4296225"/>
            <a:ext cx="464456" cy="1190172"/>
          </a:xfrm>
          <a:prstGeom prst="arc">
            <a:avLst>
              <a:gd name="adj1" fmla="val 2226185"/>
              <a:gd name="adj2" fmla="val 19755873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4238172" y="2017483"/>
            <a:ext cx="538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-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define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:  </a:t>
            </a:r>
            <a:r>
              <a:rPr lang="fr-FR" sz="2800" dirty="0">
                <a:latin typeface="Symbol" panose="05050102010706020507" pitchFamily="18" charset="2"/>
              </a:rPr>
              <a:t>e</a:t>
            </a:r>
            <a:r>
              <a:rPr lang="fr-FR" sz="2000" dirty="0"/>
              <a:t> </a:t>
            </a:r>
            <a:r>
              <a:rPr lang="fr-FR" sz="2000" dirty="0" err="1"/>
              <a:t>defined</a:t>
            </a:r>
            <a:r>
              <a:rPr lang="fr-FR" sz="2000" dirty="0"/>
              <a:t> in </a:t>
            </a:r>
            <a:r>
              <a:rPr lang="fr-FR" sz="2000" dirty="0" err="1"/>
              <a:t>each</a:t>
            </a:r>
            <a:r>
              <a:rPr lang="fr-FR" sz="2000" dirty="0"/>
              <a:t> </a:t>
            </a:r>
            <a:r>
              <a:rPr lang="fr-FR" sz="2000" dirty="0" err="1"/>
              <a:t>cell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3425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" grpId="0"/>
      <p:bldP spid="5" grpId="0" animBg="1"/>
      <p:bldP spid="9" grpId="0" animBg="1"/>
      <p:bldP spid="10" grpId="0" animBg="1"/>
      <p:bldP spid="11" grpId="0" animBg="1"/>
      <p:bldP spid="19" grpId="0"/>
      <p:bldP spid="21" grpId="0"/>
      <p:bldP spid="22" grpId="0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979887" y="1015999"/>
            <a:ext cx="2569027" cy="1944915"/>
          </a:xfrm>
          <a:prstGeom prst="rect">
            <a:avLst/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9881" t="36656" r="25570" b="28026"/>
          <a:stretch/>
        </p:blipFill>
        <p:spPr>
          <a:xfrm>
            <a:off x="2496456" y="4992916"/>
            <a:ext cx="3468996" cy="126274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657602" y="145143"/>
            <a:ext cx="2481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FF0000"/>
                </a:solidFill>
              </a:rPr>
              <a:t>Comments</a:t>
            </a:r>
            <a:endParaRPr lang="fr-FR" sz="2800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259" t="27192" r="35722" b="29534"/>
          <a:stretch/>
        </p:blipFill>
        <p:spPr>
          <a:xfrm>
            <a:off x="6168571" y="1190171"/>
            <a:ext cx="2206173" cy="162560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33828" y="1059543"/>
            <a:ext cx="5631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1- </a:t>
            </a:r>
            <a:r>
              <a:rPr lang="fr-FR" sz="2400" b="1" dirty="0" err="1">
                <a:solidFill>
                  <a:srgbClr val="00B050"/>
                </a:solidFill>
              </a:rPr>
              <a:t>Finite</a:t>
            </a:r>
            <a:r>
              <a:rPr lang="fr-FR" sz="2400" b="1" dirty="0">
                <a:solidFill>
                  <a:srgbClr val="00B050"/>
                </a:solidFill>
              </a:rPr>
              <a:t> computation volume</a:t>
            </a:r>
          </a:p>
          <a:p>
            <a:r>
              <a:rPr lang="fr-FR" sz="2000" dirty="0">
                <a:sym typeface="Wingdings" panose="05000000000000000000" pitchFamily="2" charset="2"/>
              </a:rPr>
              <a:t> the </a:t>
            </a:r>
            <a:r>
              <a:rPr lang="fr-FR" sz="2000" dirty="0" err="1">
                <a:sym typeface="Wingdings" panose="05000000000000000000" pitchFamily="2" charset="2"/>
              </a:rPr>
              <a:t>optical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waves</a:t>
            </a:r>
            <a:r>
              <a:rPr lang="fr-FR" sz="2000" dirty="0">
                <a:sym typeface="Wingdings" panose="05000000000000000000" pitchFamily="2" charset="2"/>
              </a:rPr>
              <a:t> are </a:t>
            </a:r>
            <a:r>
              <a:rPr lang="fr-FR" sz="2000" dirty="0" err="1">
                <a:sym typeface="Wingdings" panose="05000000000000000000" pitchFamily="2" charset="2"/>
              </a:rPr>
              <a:t>reflected</a:t>
            </a:r>
            <a:r>
              <a:rPr lang="fr-FR" sz="2000" dirty="0">
                <a:sym typeface="Wingdings" panose="05000000000000000000" pitchFamily="2" charset="2"/>
              </a:rPr>
              <a:t> at the </a:t>
            </a:r>
            <a:r>
              <a:rPr lang="fr-FR" sz="2000" dirty="0" err="1">
                <a:sym typeface="Wingdings" panose="05000000000000000000" pitchFamily="2" charset="2"/>
              </a:rPr>
              <a:t>edges</a:t>
            </a:r>
            <a:r>
              <a:rPr lang="fr-FR" sz="2000" dirty="0">
                <a:sym typeface="Wingdings" panose="05000000000000000000" pitchFamily="2" charset="2"/>
              </a:rPr>
              <a:t> !!!!!!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1770742" y="2177141"/>
            <a:ext cx="4238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</a:rPr>
              <a:t>Absorbing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 layer: </a:t>
            </a:r>
          </a:p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PML (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</a:rPr>
              <a:t>Perfectly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</a:rPr>
              <a:t>Matched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 layer)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167086" y="2235200"/>
            <a:ext cx="754743" cy="362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12056" y="3911600"/>
            <a:ext cx="7235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2- Spatial and temporal </a:t>
            </a:r>
            <a:r>
              <a:rPr lang="fr-FR" sz="2400" b="1" dirty="0" err="1">
                <a:solidFill>
                  <a:srgbClr val="00B050"/>
                </a:solidFill>
              </a:rPr>
              <a:t>discretizations</a:t>
            </a:r>
            <a:r>
              <a:rPr lang="fr-FR" sz="2400" b="1" dirty="0">
                <a:solidFill>
                  <a:srgbClr val="00B050"/>
                </a:solidFill>
              </a:rPr>
              <a:t> are </a:t>
            </a:r>
            <a:r>
              <a:rPr lang="fr-FR" sz="2400" b="1" dirty="0" err="1">
                <a:solidFill>
                  <a:srgbClr val="00B050"/>
                </a:solidFill>
              </a:rPr>
              <a:t>linked</a:t>
            </a:r>
            <a:endParaRPr lang="fr-FR" sz="2400" b="1" dirty="0">
              <a:solidFill>
                <a:srgbClr val="00B050"/>
              </a:solidFill>
            </a:endParaRPr>
          </a:p>
          <a:p>
            <a:r>
              <a:rPr lang="fr-FR" sz="2000" dirty="0"/>
              <a:t>	</a:t>
            </a:r>
            <a:r>
              <a:rPr lang="fr-FR" sz="2000" dirty="0">
                <a:sym typeface="Wingdings" panose="05000000000000000000" pitchFamily="2" charset="2"/>
              </a:rPr>
              <a:t> A </a:t>
            </a:r>
            <a:r>
              <a:rPr lang="fr-FR" sz="2000" dirty="0" err="1">
                <a:sym typeface="Wingdings" panose="05000000000000000000" pitchFamily="2" charset="2"/>
              </a:rPr>
              <a:t>rule</a:t>
            </a:r>
            <a:r>
              <a:rPr lang="fr-FR" sz="2000" dirty="0">
                <a:sym typeface="Wingdings" panose="05000000000000000000" pitchFamily="2" charset="2"/>
              </a:rPr>
              <a:t> must </a:t>
            </a:r>
            <a:r>
              <a:rPr lang="fr-FR" sz="2000" dirty="0" err="1">
                <a:sym typeface="Wingdings" panose="05000000000000000000" pitchFamily="2" charset="2"/>
              </a:rPr>
              <a:t>be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fulfilled</a:t>
            </a:r>
            <a:r>
              <a:rPr lang="fr-FR" sz="2000" dirty="0">
                <a:sym typeface="Wingdings" panose="05000000000000000000" pitchFamily="2" charset="2"/>
              </a:rPr>
              <a:t> !!  </a:t>
            </a:r>
            <a:r>
              <a:rPr lang="fr-FR" sz="2000" dirty="0" err="1">
                <a:sym typeface="Wingdings" panose="05000000000000000000" pitchFamily="2" charset="2"/>
              </a:rPr>
              <a:t>stability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criterion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9384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316084" y="262031"/>
            <a:ext cx="775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FDTD, commercial software « </a:t>
            </a:r>
            <a:r>
              <a:rPr lang="fr-FR" sz="2800" dirty="0" err="1">
                <a:solidFill>
                  <a:schemeClr val="accent1">
                    <a:lumMod val="50000"/>
                  </a:schemeClr>
                </a:solidFill>
              </a:rPr>
              <a:t>Fullwave</a:t>
            </a:r>
            <a:r>
              <a:rPr lang="fr-FR" sz="2800" dirty="0">
                <a:solidFill>
                  <a:schemeClr val="accent1">
                    <a:lumMod val="50000"/>
                  </a:schemeClr>
                </a:solidFill>
              </a:rPr>
              <a:t> »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1EFFAB-786A-40AF-92E6-EB734913D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B5CFFD3-0BEC-4DBD-B7C5-847FBD5C1F05}"/>
              </a:ext>
            </a:extLst>
          </p:cNvPr>
          <p:cNvSpPr txBox="1"/>
          <p:nvPr/>
        </p:nvSpPr>
        <p:spPr>
          <a:xfrm>
            <a:off x="3187207" y="499369"/>
            <a:ext cx="24080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MISSION #1</a:t>
            </a:r>
          </a:p>
          <a:p>
            <a:endParaRPr lang="fr-FR" sz="3600" dirty="0"/>
          </a:p>
          <a:p>
            <a:endParaRPr lang="fr-FR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13F2E-2527-409B-95C5-25F4DB8DAB94}"/>
              </a:ext>
            </a:extLst>
          </p:cNvPr>
          <p:cNvSpPr/>
          <p:nvPr/>
        </p:nvSpPr>
        <p:spPr>
          <a:xfrm>
            <a:off x="144198" y="1695248"/>
            <a:ext cx="84940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err="1">
                <a:solidFill>
                  <a:srgbClr val="0070C0"/>
                </a:solidFill>
              </a:rPr>
              <a:t>Characterize</a:t>
            </a:r>
            <a:r>
              <a:rPr lang="fr-FR" sz="3600" dirty="0">
                <a:solidFill>
                  <a:srgbClr val="0070C0"/>
                </a:solidFill>
              </a:rPr>
              <a:t> the EM </a:t>
            </a:r>
            <a:r>
              <a:rPr lang="fr-FR" sz="3600" dirty="0" err="1">
                <a:solidFill>
                  <a:srgbClr val="0070C0"/>
                </a:solidFill>
              </a:rPr>
              <a:t>field</a:t>
            </a:r>
            <a:r>
              <a:rPr lang="fr-FR" sz="3600" dirty="0">
                <a:solidFill>
                  <a:srgbClr val="0070C0"/>
                </a:solidFill>
              </a:rPr>
              <a:t> </a:t>
            </a:r>
            <a:r>
              <a:rPr lang="fr-FR" sz="3600" dirty="0" err="1">
                <a:solidFill>
                  <a:srgbClr val="0070C0"/>
                </a:solidFill>
              </a:rPr>
              <a:t>around</a:t>
            </a:r>
            <a:r>
              <a:rPr lang="fr-FR" sz="3600" dirty="0">
                <a:solidFill>
                  <a:srgbClr val="0070C0"/>
                </a:solidFill>
              </a:rPr>
              <a:t> the </a:t>
            </a:r>
            <a:r>
              <a:rPr lang="fr-FR" sz="3600" dirty="0" err="1">
                <a:solidFill>
                  <a:srgbClr val="0070C0"/>
                </a:solidFill>
              </a:rPr>
              <a:t>dipole</a:t>
            </a:r>
            <a:r>
              <a:rPr lang="fr-FR" sz="3600" dirty="0">
                <a:solidFill>
                  <a:srgbClr val="0070C0"/>
                </a:solidFill>
              </a:rPr>
              <a:t> </a:t>
            </a:r>
          </a:p>
          <a:p>
            <a:pPr marL="571500" indent="-571500" algn="ctr">
              <a:buFontTx/>
              <a:buChar char="-"/>
            </a:pPr>
            <a:r>
              <a:rPr lang="fr-FR" sz="3600" dirty="0" err="1">
                <a:solidFill>
                  <a:srgbClr val="FF0000"/>
                </a:solidFill>
              </a:rPr>
              <a:t>E-field</a:t>
            </a:r>
            <a:endParaRPr lang="fr-FR" sz="3600" dirty="0">
              <a:solidFill>
                <a:srgbClr val="FF0000"/>
              </a:solidFill>
            </a:endParaRPr>
          </a:p>
          <a:p>
            <a:pPr marL="571500" indent="-571500" algn="ctr">
              <a:buFontTx/>
              <a:buChar char="-"/>
            </a:pPr>
            <a:r>
              <a:rPr lang="fr-FR" sz="3600" dirty="0">
                <a:solidFill>
                  <a:srgbClr val="FF0000"/>
                </a:solidFill>
              </a:rPr>
              <a:t>H-</a:t>
            </a:r>
            <a:r>
              <a:rPr lang="fr-FR" sz="3600" dirty="0" err="1">
                <a:solidFill>
                  <a:srgbClr val="FF0000"/>
                </a:solidFill>
              </a:rPr>
              <a:t>field</a:t>
            </a:r>
            <a:endParaRPr lang="fr-FR" sz="3600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727F78-2D13-4F44-87B9-1970D5551F6A}"/>
              </a:ext>
            </a:extLst>
          </p:cNvPr>
          <p:cNvSpPr/>
          <p:nvPr/>
        </p:nvSpPr>
        <p:spPr>
          <a:xfrm>
            <a:off x="867680" y="3959150"/>
            <a:ext cx="70470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Dipole</a:t>
            </a:r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fr-F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classical</a:t>
            </a:r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analog</a:t>
            </a:r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a quantum </a:t>
            </a:r>
            <a:r>
              <a:rPr lang="fr-F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emitter</a:t>
            </a:r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fr-F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 point-like source)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32A059-1A55-4FA7-AA23-5B567B1EFACE}"/>
              </a:ext>
            </a:extLst>
          </p:cNvPr>
          <p:cNvSpPr txBox="1"/>
          <p:nvPr/>
        </p:nvSpPr>
        <p:spPr>
          <a:xfrm>
            <a:off x="1749334" y="5482535"/>
            <a:ext cx="564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fr-FR" sz="3600" dirty="0" err="1">
                <a:solidFill>
                  <a:srgbClr val="FF0000"/>
                </a:solidFill>
              </a:rPr>
              <a:t>Take</a:t>
            </a:r>
            <a:r>
              <a:rPr lang="fr-FR" sz="3600" dirty="0">
                <a:solidFill>
                  <a:srgbClr val="FF0000"/>
                </a:solidFill>
              </a:rPr>
              <a:t> the </a:t>
            </a:r>
            <a:r>
              <a:rPr lang="fr-FR" sz="3600" dirty="0" err="1">
                <a:solidFill>
                  <a:srgbClr val="FF0000"/>
                </a:solidFill>
              </a:rPr>
              <a:t>user’s</a:t>
            </a:r>
            <a:r>
              <a:rPr lang="fr-FR" sz="3600" dirty="0">
                <a:solidFill>
                  <a:srgbClr val="FF0000"/>
                </a:solidFill>
              </a:rPr>
              <a:t> guide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34FB5C-8B55-4371-9038-CC6AEC33E0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16" y="5442085"/>
            <a:ext cx="727229" cy="7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5880CDB-4747-4B53-BD8C-D83FEECECCDE}"/>
              </a:ext>
            </a:extLst>
          </p:cNvPr>
          <p:cNvCxnSpPr>
            <a:cxnSpLocks/>
          </p:cNvCxnSpPr>
          <p:nvPr/>
        </p:nvCxnSpPr>
        <p:spPr>
          <a:xfrm flipV="1">
            <a:off x="3460874" y="594804"/>
            <a:ext cx="0" cy="23437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E55063C-4A0B-41E6-B77A-2DACFC68DD85}"/>
              </a:ext>
            </a:extLst>
          </p:cNvPr>
          <p:cNvCxnSpPr>
            <a:cxnSpLocks/>
          </p:cNvCxnSpPr>
          <p:nvPr/>
        </p:nvCxnSpPr>
        <p:spPr>
          <a:xfrm flipV="1">
            <a:off x="2409612" y="1848036"/>
            <a:ext cx="2377735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6712CBF-84A0-4186-81F2-69C4F1CE97DD}"/>
              </a:ext>
            </a:extLst>
          </p:cNvPr>
          <p:cNvCxnSpPr>
            <a:cxnSpLocks/>
          </p:cNvCxnSpPr>
          <p:nvPr/>
        </p:nvCxnSpPr>
        <p:spPr>
          <a:xfrm flipV="1">
            <a:off x="2425147" y="1171112"/>
            <a:ext cx="2071454" cy="13538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B6FB2B7-35DD-4177-9949-49D673FE4A10}"/>
              </a:ext>
            </a:extLst>
          </p:cNvPr>
          <p:cNvSpPr txBox="1"/>
          <p:nvPr/>
        </p:nvSpPr>
        <p:spPr>
          <a:xfrm>
            <a:off x="4819176" y="16633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84FF19-FE9F-4F5A-BC18-31D84CF60A10}"/>
              </a:ext>
            </a:extLst>
          </p:cNvPr>
          <p:cNvSpPr txBox="1"/>
          <p:nvPr/>
        </p:nvSpPr>
        <p:spPr>
          <a:xfrm>
            <a:off x="4539177" y="95557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y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183FEF-06D6-4900-972A-40069FFFA9B9}"/>
              </a:ext>
            </a:extLst>
          </p:cNvPr>
          <p:cNvSpPr txBox="1"/>
          <p:nvPr/>
        </p:nvSpPr>
        <p:spPr>
          <a:xfrm>
            <a:off x="3497192" y="347601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z</a:t>
            </a:r>
          </a:p>
        </p:txBody>
      </p:sp>
      <p:pic>
        <p:nvPicPr>
          <p:cNvPr id="28" name="Image 27" descr="250px-VFPt_dipole_electric.svg.png">
            <a:extLst>
              <a:ext uri="{FF2B5EF4-FFF2-40B4-BE49-F238E27FC236}">
                <a16:creationId xmlns:a16="http://schemas.microsoft.com/office/drawing/2014/main" id="{A32E97C5-FDEE-4946-8986-E873251E65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0001" y="385370"/>
            <a:ext cx="2696346" cy="2696346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ACA1363-2B98-4050-BBB3-18C6DB540E55}"/>
              </a:ext>
            </a:extLst>
          </p:cNvPr>
          <p:cNvCxnSpPr>
            <a:cxnSpLocks/>
          </p:cNvCxnSpPr>
          <p:nvPr/>
        </p:nvCxnSpPr>
        <p:spPr>
          <a:xfrm>
            <a:off x="3627264" y="1353028"/>
            <a:ext cx="127945" cy="1150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98B045A-5C83-461D-AA93-54544599D611}"/>
              </a:ext>
            </a:extLst>
          </p:cNvPr>
          <p:cNvSpPr/>
          <p:nvPr/>
        </p:nvSpPr>
        <p:spPr>
          <a:xfrm>
            <a:off x="-43378" y="224605"/>
            <a:ext cx="2459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E-field</a:t>
            </a:r>
            <a:endParaRPr lang="fr-F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FA508482-CD2C-4C92-A4BA-A5EDC90F3B85}"/>
              </a:ext>
            </a:extLst>
          </p:cNvPr>
          <p:cNvSpPr/>
          <p:nvPr/>
        </p:nvSpPr>
        <p:spPr>
          <a:xfrm flipH="1">
            <a:off x="3156278" y="1264450"/>
            <a:ext cx="590217" cy="599705"/>
          </a:xfrm>
          <a:prstGeom prst="arc">
            <a:avLst>
              <a:gd name="adj1" fmla="val 11335919"/>
              <a:gd name="adj2" fmla="val 1132024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AF1BCB-3AC4-45F1-B4D8-C07A4AE71BAA}"/>
              </a:ext>
            </a:extLst>
          </p:cNvPr>
          <p:cNvSpPr/>
          <p:nvPr/>
        </p:nvSpPr>
        <p:spPr>
          <a:xfrm>
            <a:off x="2342254" y="1057891"/>
            <a:ext cx="2196923" cy="1569374"/>
          </a:xfrm>
          <a:prstGeom prst="rect">
            <a:avLst/>
          </a:prstGeom>
          <a:solidFill>
            <a:srgbClr val="4F81BD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B2517D0-3B49-402A-A6DE-C6FF64CE76D6}"/>
              </a:ext>
            </a:extLst>
          </p:cNvPr>
          <p:cNvSpPr/>
          <p:nvPr/>
        </p:nvSpPr>
        <p:spPr>
          <a:xfrm flipH="1">
            <a:off x="3156278" y="1881597"/>
            <a:ext cx="590217" cy="599705"/>
          </a:xfrm>
          <a:prstGeom prst="arc">
            <a:avLst>
              <a:gd name="adj1" fmla="val 11335919"/>
              <a:gd name="adj2" fmla="val 1132024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AE7099-6004-4192-B769-62CE7DB55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9" t="26168" r="50274" b="16963"/>
          <a:stretch/>
        </p:blipFill>
        <p:spPr>
          <a:xfrm>
            <a:off x="1231242" y="3932917"/>
            <a:ext cx="2725444" cy="2925083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BC40F2D-506D-4FB6-8333-0F3F2C07D0D7}"/>
              </a:ext>
            </a:extLst>
          </p:cNvPr>
          <p:cNvCxnSpPr>
            <a:cxnSpLocks/>
          </p:cNvCxnSpPr>
          <p:nvPr/>
        </p:nvCxnSpPr>
        <p:spPr>
          <a:xfrm flipV="1">
            <a:off x="3080892" y="1842578"/>
            <a:ext cx="748289" cy="12064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50B64980-318F-48AE-801D-C8D4DC2C65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41" t="25841" r="50020" b="19182"/>
          <a:stretch/>
        </p:blipFill>
        <p:spPr>
          <a:xfrm>
            <a:off x="4496601" y="3932917"/>
            <a:ext cx="2725445" cy="28277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F64FA4-2F74-4965-8040-128CE9296EB3}"/>
              </a:ext>
            </a:extLst>
          </p:cNvPr>
          <p:cNvSpPr/>
          <p:nvPr/>
        </p:nvSpPr>
        <p:spPr>
          <a:xfrm>
            <a:off x="2317002" y="3343470"/>
            <a:ext cx="763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D8EF10-3166-428E-AF79-3FFFF79DA611}"/>
              </a:ext>
            </a:extLst>
          </p:cNvPr>
          <p:cNvSpPr/>
          <p:nvPr/>
        </p:nvSpPr>
        <p:spPr>
          <a:xfrm>
            <a:off x="5477378" y="3429000"/>
            <a:ext cx="763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Ez</a:t>
            </a:r>
            <a:endParaRPr lang="fr-F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6EF2D5C-E2D9-4CCD-A681-AADDB0619EB1}"/>
              </a:ext>
            </a:extLst>
          </p:cNvPr>
          <p:cNvCxnSpPr>
            <a:cxnSpLocks/>
          </p:cNvCxnSpPr>
          <p:nvPr/>
        </p:nvCxnSpPr>
        <p:spPr>
          <a:xfrm flipH="1">
            <a:off x="3099303" y="2016218"/>
            <a:ext cx="133328" cy="1324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D1B64EF-7697-4307-BD24-969BFA40B2FF}"/>
              </a:ext>
            </a:extLst>
          </p:cNvPr>
          <p:cNvCxnSpPr>
            <a:cxnSpLocks/>
          </p:cNvCxnSpPr>
          <p:nvPr/>
        </p:nvCxnSpPr>
        <p:spPr>
          <a:xfrm flipV="1">
            <a:off x="3622325" y="2295829"/>
            <a:ext cx="124170" cy="126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BB8958F-8A14-4541-9978-F72D6FA2245A}"/>
              </a:ext>
            </a:extLst>
          </p:cNvPr>
          <p:cNvCxnSpPr>
            <a:cxnSpLocks/>
          </p:cNvCxnSpPr>
          <p:nvPr/>
        </p:nvCxnSpPr>
        <p:spPr>
          <a:xfrm flipH="1" flipV="1">
            <a:off x="3138299" y="1568946"/>
            <a:ext cx="84280" cy="1427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01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8F948F05-7343-4AE5-A19F-6A35DECD386F}"/>
              </a:ext>
            </a:extLst>
          </p:cNvPr>
          <p:cNvSpPr/>
          <p:nvPr/>
        </p:nvSpPr>
        <p:spPr>
          <a:xfrm>
            <a:off x="3568823" y="683581"/>
            <a:ext cx="1349406" cy="2290438"/>
          </a:xfrm>
          <a:custGeom>
            <a:avLst/>
            <a:gdLst>
              <a:gd name="connsiteX0" fmla="*/ 8878 w 1349406"/>
              <a:gd name="connsiteY0" fmla="*/ 870011 h 2290438"/>
              <a:gd name="connsiteX1" fmla="*/ 0 w 1349406"/>
              <a:gd name="connsiteY1" fmla="*/ 2290438 h 2290438"/>
              <a:gd name="connsiteX2" fmla="*/ 1349406 w 1349406"/>
              <a:gd name="connsiteY2" fmla="*/ 1420427 h 2290438"/>
              <a:gd name="connsiteX3" fmla="*/ 1340528 w 1349406"/>
              <a:gd name="connsiteY3" fmla="*/ 0 h 2290438"/>
              <a:gd name="connsiteX4" fmla="*/ 8878 w 1349406"/>
              <a:gd name="connsiteY4" fmla="*/ 870011 h 229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406" h="2290438">
                <a:moveTo>
                  <a:pt x="8878" y="870011"/>
                </a:moveTo>
                <a:cubicBezTo>
                  <a:pt x="5919" y="1343487"/>
                  <a:pt x="2959" y="1816962"/>
                  <a:pt x="0" y="2290438"/>
                </a:cubicBezTo>
                <a:lnTo>
                  <a:pt x="1349406" y="1420427"/>
                </a:lnTo>
                <a:cubicBezTo>
                  <a:pt x="1346447" y="946951"/>
                  <a:pt x="1343487" y="473476"/>
                  <a:pt x="1340528" y="0"/>
                </a:cubicBezTo>
                <a:lnTo>
                  <a:pt x="8878" y="870011"/>
                </a:lnTo>
                <a:close/>
              </a:path>
            </a:pathLst>
          </a:custGeom>
          <a:solidFill>
            <a:srgbClr val="4F81BD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B48DA8D-B27A-4376-8892-D36F80D0C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5" t="25793" r="50000" b="15696"/>
          <a:stretch/>
        </p:blipFill>
        <p:spPr>
          <a:xfrm>
            <a:off x="1225119" y="3759691"/>
            <a:ext cx="2787588" cy="30095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EB13CB0-2734-404E-A110-CCDC48493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2" t="24930" r="50777" b="16559"/>
          <a:stretch/>
        </p:blipFill>
        <p:spPr>
          <a:xfrm>
            <a:off x="4398888" y="3759690"/>
            <a:ext cx="2725444" cy="3009531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5880CDB-4747-4B53-BD8C-D83FEECECCDE}"/>
              </a:ext>
            </a:extLst>
          </p:cNvPr>
          <p:cNvCxnSpPr>
            <a:cxnSpLocks/>
          </p:cNvCxnSpPr>
          <p:nvPr/>
        </p:nvCxnSpPr>
        <p:spPr>
          <a:xfrm flipV="1">
            <a:off x="4261282" y="594804"/>
            <a:ext cx="0" cy="23437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E55063C-4A0B-41E6-B77A-2DACFC68DD85}"/>
              </a:ext>
            </a:extLst>
          </p:cNvPr>
          <p:cNvCxnSpPr>
            <a:cxnSpLocks/>
          </p:cNvCxnSpPr>
          <p:nvPr/>
        </p:nvCxnSpPr>
        <p:spPr>
          <a:xfrm flipV="1">
            <a:off x="3210020" y="1848036"/>
            <a:ext cx="2377735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6712CBF-84A0-4186-81F2-69C4F1CE97DD}"/>
              </a:ext>
            </a:extLst>
          </p:cNvPr>
          <p:cNvCxnSpPr>
            <a:cxnSpLocks/>
          </p:cNvCxnSpPr>
          <p:nvPr/>
        </p:nvCxnSpPr>
        <p:spPr>
          <a:xfrm flipV="1">
            <a:off x="3225555" y="1171112"/>
            <a:ext cx="2071454" cy="13538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B6FB2B7-35DD-4177-9949-49D673FE4A10}"/>
              </a:ext>
            </a:extLst>
          </p:cNvPr>
          <p:cNvSpPr txBox="1"/>
          <p:nvPr/>
        </p:nvSpPr>
        <p:spPr>
          <a:xfrm>
            <a:off x="5619584" y="16633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B84FF19-FE9F-4F5A-BC18-31D84CF60A10}"/>
              </a:ext>
            </a:extLst>
          </p:cNvPr>
          <p:cNvSpPr txBox="1"/>
          <p:nvPr/>
        </p:nvSpPr>
        <p:spPr>
          <a:xfrm>
            <a:off x="5339585" y="95557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y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183FEF-06D6-4900-972A-40069FFFA9B9}"/>
              </a:ext>
            </a:extLst>
          </p:cNvPr>
          <p:cNvSpPr txBox="1"/>
          <p:nvPr/>
        </p:nvSpPr>
        <p:spPr>
          <a:xfrm>
            <a:off x="4297600" y="347601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z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BC40F2D-506D-4FB6-8333-0F3F2C07D0D7}"/>
              </a:ext>
            </a:extLst>
          </p:cNvPr>
          <p:cNvCxnSpPr>
            <a:cxnSpLocks/>
          </p:cNvCxnSpPr>
          <p:nvPr/>
        </p:nvCxnSpPr>
        <p:spPr>
          <a:xfrm flipV="1">
            <a:off x="3881300" y="1842578"/>
            <a:ext cx="748289" cy="120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ACA1363-2B98-4050-BBB3-18C6DB540E55}"/>
              </a:ext>
            </a:extLst>
          </p:cNvPr>
          <p:cNvCxnSpPr>
            <a:cxnSpLocks/>
          </p:cNvCxnSpPr>
          <p:nvPr/>
        </p:nvCxnSpPr>
        <p:spPr>
          <a:xfrm>
            <a:off x="4371055" y="1363981"/>
            <a:ext cx="100905" cy="13085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5D930FD9-3456-43A6-B0F8-5E2A1548D7A7}"/>
              </a:ext>
            </a:extLst>
          </p:cNvPr>
          <p:cNvCxnSpPr>
            <a:cxnSpLocks/>
          </p:cNvCxnSpPr>
          <p:nvPr/>
        </p:nvCxnSpPr>
        <p:spPr>
          <a:xfrm flipH="1" flipV="1">
            <a:off x="4008996" y="2166709"/>
            <a:ext cx="50920" cy="9907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98B045A-5C83-461D-AA93-54544599D611}"/>
              </a:ext>
            </a:extLst>
          </p:cNvPr>
          <p:cNvSpPr/>
          <p:nvPr/>
        </p:nvSpPr>
        <p:spPr>
          <a:xfrm>
            <a:off x="-43378" y="224605"/>
            <a:ext cx="2459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H-</a:t>
            </a:r>
            <a:r>
              <a:rPr lang="fr-FR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field</a:t>
            </a:r>
            <a:endParaRPr lang="fr-F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FA508482-CD2C-4C92-A4BA-A5EDC90F3B85}"/>
              </a:ext>
            </a:extLst>
          </p:cNvPr>
          <p:cNvSpPr/>
          <p:nvPr/>
        </p:nvSpPr>
        <p:spPr>
          <a:xfrm flipH="1">
            <a:off x="3948417" y="1314552"/>
            <a:ext cx="590217" cy="1051623"/>
          </a:xfrm>
          <a:prstGeom prst="arc">
            <a:avLst>
              <a:gd name="adj1" fmla="val 11335919"/>
              <a:gd name="adj2" fmla="val 10153717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38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6D888B02-A5D7-4FEF-8973-7EFC69C571FB}"/>
              </a:ext>
            </a:extLst>
          </p:cNvPr>
          <p:cNvGrpSpPr/>
          <p:nvPr/>
        </p:nvGrpSpPr>
        <p:grpSpPr>
          <a:xfrm>
            <a:off x="1298636" y="1783090"/>
            <a:ext cx="1815676" cy="3602966"/>
            <a:chOff x="3225083" y="2515913"/>
            <a:chExt cx="1100216" cy="2183232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4B9E5F37-442F-427C-B27D-A602CE96133F}"/>
                </a:ext>
              </a:extLst>
            </p:cNvPr>
            <p:cNvGrpSpPr/>
            <p:nvPr/>
          </p:nvGrpSpPr>
          <p:grpSpPr>
            <a:xfrm>
              <a:off x="3566429" y="2979521"/>
              <a:ext cx="484003" cy="1172525"/>
              <a:chOff x="4012889" y="1314551"/>
              <a:chExt cx="473091" cy="1051623"/>
            </a:xfrm>
          </p:grpSpPr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FACA1363-2B98-4050-BBB3-18C6DB540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561" y="1335724"/>
                <a:ext cx="100905" cy="130854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5D930FD9-3456-43A6-B0F8-5E2A1548D7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4861" y="2217830"/>
                <a:ext cx="50920" cy="99070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A508482-CD2C-4C92-A4BA-A5EDC90F3B85}"/>
                  </a:ext>
                </a:extLst>
              </p:cNvPr>
              <p:cNvSpPr/>
              <p:nvPr/>
            </p:nvSpPr>
            <p:spPr>
              <a:xfrm flipH="1">
                <a:off x="4012889" y="1314551"/>
                <a:ext cx="473091" cy="1051623"/>
              </a:xfrm>
              <a:prstGeom prst="arc">
                <a:avLst>
                  <a:gd name="adj1" fmla="val 11335919"/>
                  <a:gd name="adj2" fmla="val 10944420"/>
                </a:avLst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8D039D70-8730-440E-9B1E-74849E9C7399}"/>
                </a:ext>
              </a:extLst>
            </p:cNvPr>
            <p:cNvCxnSpPr>
              <a:cxnSpLocks/>
            </p:cNvCxnSpPr>
            <p:nvPr/>
          </p:nvCxnSpPr>
          <p:spPr>
            <a:xfrm>
              <a:off x="4158131" y="2645577"/>
              <a:ext cx="161608" cy="23086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29502BD-4FC5-4F16-964A-3E4D758FF719}"/>
                </a:ext>
              </a:extLst>
            </p:cNvPr>
            <p:cNvSpPr/>
            <p:nvPr/>
          </p:nvSpPr>
          <p:spPr>
            <a:xfrm flipH="1">
              <a:off x="3266353" y="2515913"/>
              <a:ext cx="1058946" cy="1075969"/>
            </a:xfrm>
            <a:prstGeom prst="arc">
              <a:avLst>
                <a:gd name="adj1" fmla="val 11335919"/>
                <a:gd name="adj2" fmla="val 11320244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A04A0ED-3A6C-460D-BFC3-C3C9343BD2F8}"/>
                </a:ext>
              </a:extLst>
            </p:cNvPr>
            <p:cNvSpPr/>
            <p:nvPr/>
          </p:nvSpPr>
          <p:spPr>
            <a:xfrm flipH="1">
              <a:off x="3266353" y="3623176"/>
              <a:ext cx="1058946" cy="1075969"/>
            </a:xfrm>
            <a:prstGeom prst="arc">
              <a:avLst>
                <a:gd name="adj1" fmla="val 11335919"/>
                <a:gd name="adj2" fmla="val 11320244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B2155827-7CA6-405B-A66D-FD0A9AAB0A48}"/>
                </a:ext>
              </a:extLst>
            </p:cNvPr>
            <p:cNvCxnSpPr>
              <a:cxnSpLocks/>
            </p:cNvCxnSpPr>
            <p:nvPr/>
          </p:nvCxnSpPr>
          <p:spPr>
            <a:xfrm>
              <a:off x="3546629" y="3607528"/>
              <a:ext cx="484001" cy="15066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D5D1DE7A-3644-43FB-87B4-8BB6E2A84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5083" y="3851808"/>
              <a:ext cx="151213" cy="1992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E4792857-0B79-4814-8A51-B0AB06FC7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1117" y="4377091"/>
              <a:ext cx="168622" cy="18110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8FC222FF-3B45-46A4-B6E2-950339DE57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5083" y="3118164"/>
              <a:ext cx="151212" cy="25616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Image 31" descr="250px-VFPt_dipole_electric.svg.png">
            <a:extLst>
              <a:ext uri="{FF2B5EF4-FFF2-40B4-BE49-F238E27FC236}">
                <a16:creationId xmlns:a16="http://schemas.microsoft.com/office/drawing/2014/main" id="{80BE69DC-9177-4157-A8B5-C5566B78989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5501" y="467869"/>
            <a:ext cx="2138399" cy="213839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E9CBB53-3496-4D6E-8113-36C4E9303A3C}"/>
              </a:ext>
            </a:extLst>
          </p:cNvPr>
          <p:cNvSpPr/>
          <p:nvPr/>
        </p:nvSpPr>
        <p:spPr>
          <a:xfrm>
            <a:off x="2486348" y="1243750"/>
            <a:ext cx="589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AB3002-EA05-4E0D-A260-73EE79778D92}"/>
              </a:ext>
            </a:extLst>
          </p:cNvPr>
          <p:cNvSpPr/>
          <p:nvPr/>
        </p:nvSpPr>
        <p:spPr>
          <a:xfrm>
            <a:off x="1613605" y="2103575"/>
            <a:ext cx="589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FED7E9A-8FFC-46BB-B755-45D4B54CD6FD}"/>
              </a:ext>
            </a:extLst>
          </p:cNvPr>
          <p:cNvCxnSpPr>
            <a:cxnSpLocks/>
          </p:cNvCxnSpPr>
          <p:nvPr/>
        </p:nvCxnSpPr>
        <p:spPr>
          <a:xfrm flipV="1">
            <a:off x="2781300" y="3565311"/>
            <a:ext cx="3922601" cy="38520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94FB1AC5-A1BD-408F-9F7E-06BD043BC938}"/>
              </a:ext>
            </a:extLst>
          </p:cNvPr>
          <p:cNvSpPr txBox="1"/>
          <p:nvPr/>
        </p:nvSpPr>
        <p:spPr>
          <a:xfrm>
            <a:off x="4696160" y="3640103"/>
            <a:ext cx="2234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Axial </a:t>
            </a:r>
            <a:r>
              <a:rPr lang="fr-FR" sz="2400" b="1" dirty="0" err="1">
                <a:solidFill>
                  <a:srgbClr val="00B050"/>
                </a:solidFill>
              </a:rPr>
              <a:t>symmetry</a:t>
            </a:r>
            <a:r>
              <a:rPr lang="fr-FR" sz="2400" b="1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B75F83C-565A-4407-A60A-40ABA4972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26345" r="50000" b="16255"/>
          <a:stretch/>
        </p:blipFill>
        <p:spPr>
          <a:xfrm>
            <a:off x="5136245" y="4225773"/>
            <a:ext cx="2312026" cy="25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28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B5CFFD3-0BEC-4DBD-B7C5-847FBD5C1F05}"/>
              </a:ext>
            </a:extLst>
          </p:cNvPr>
          <p:cNvSpPr txBox="1"/>
          <p:nvPr/>
        </p:nvSpPr>
        <p:spPr>
          <a:xfrm>
            <a:off x="3205132" y="1343862"/>
            <a:ext cx="24080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MISSION #2</a:t>
            </a:r>
          </a:p>
          <a:p>
            <a:endParaRPr lang="fr-FR" sz="3600" dirty="0"/>
          </a:p>
          <a:p>
            <a:endParaRPr lang="fr-FR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13F2E-2527-409B-95C5-25F4DB8DAB94}"/>
              </a:ext>
            </a:extLst>
          </p:cNvPr>
          <p:cNvSpPr/>
          <p:nvPr/>
        </p:nvSpPr>
        <p:spPr>
          <a:xfrm>
            <a:off x="276423" y="2421133"/>
            <a:ext cx="826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err="1">
                <a:solidFill>
                  <a:srgbClr val="0070C0"/>
                </a:solidFill>
              </a:rPr>
              <a:t>Calculate</a:t>
            </a:r>
            <a:r>
              <a:rPr lang="fr-FR" sz="3600" dirty="0">
                <a:solidFill>
                  <a:srgbClr val="0070C0"/>
                </a:solidFill>
              </a:rPr>
              <a:t> the power </a:t>
            </a:r>
            <a:r>
              <a:rPr lang="fr-FR" sz="3600" dirty="0" err="1">
                <a:solidFill>
                  <a:srgbClr val="0070C0"/>
                </a:solidFill>
              </a:rPr>
              <a:t>radiated</a:t>
            </a:r>
            <a:r>
              <a:rPr lang="fr-FR" sz="3600" dirty="0">
                <a:solidFill>
                  <a:srgbClr val="0070C0"/>
                </a:solidFill>
              </a:rPr>
              <a:t> by a </a:t>
            </a:r>
            <a:r>
              <a:rPr lang="fr-FR" sz="3600" dirty="0" err="1">
                <a:solidFill>
                  <a:srgbClr val="0070C0"/>
                </a:solidFill>
              </a:rPr>
              <a:t>dipole</a:t>
            </a:r>
            <a:r>
              <a:rPr lang="fr-FR" sz="36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FC499-EA1A-4735-995C-BD2AC3307685}"/>
              </a:ext>
            </a:extLst>
          </p:cNvPr>
          <p:cNvSpPr/>
          <p:nvPr/>
        </p:nvSpPr>
        <p:spPr>
          <a:xfrm>
            <a:off x="2486223" y="3759813"/>
            <a:ext cx="5502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1- </a:t>
            </a:r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Dipole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 in vacuum </a:t>
            </a:r>
          </a:p>
          <a:p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2- </a:t>
            </a:r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Dipole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near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 an </a:t>
            </a:r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object</a:t>
            </a:r>
            <a:endParaRPr lang="fr-FR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1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F1392E-9C69-4837-BFC6-CF1E845F4063}"/>
              </a:ext>
            </a:extLst>
          </p:cNvPr>
          <p:cNvSpPr/>
          <p:nvPr/>
        </p:nvSpPr>
        <p:spPr>
          <a:xfrm>
            <a:off x="337675" y="5518900"/>
            <a:ext cx="826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fr-FR" sz="3600" dirty="0" err="1">
                <a:solidFill>
                  <a:srgbClr val="00B050"/>
                </a:solidFill>
              </a:rPr>
              <a:t>Poynting</a:t>
            </a:r>
            <a:r>
              <a:rPr lang="fr-FR" sz="3600" dirty="0">
                <a:solidFill>
                  <a:srgbClr val="00B050"/>
                </a:solidFill>
              </a:rPr>
              <a:t> </a:t>
            </a:r>
            <a:r>
              <a:rPr lang="fr-FR" sz="3600" dirty="0" err="1">
                <a:solidFill>
                  <a:srgbClr val="00B050"/>
                </a:solidFill>
              </a:rPr>
              <a:t>theorem</a:t>
            </a:r>
            <a:r>
              <a:rPr lang="fr-FR" sz="3600" dirty="0">
                <a:solidFill>
                  <a:srgbClr val="00B050"/>
                </a:solidFill>
              </a:rPr>
              <a:t> (cf. </a:t>
            </a:r>
            <a:r>
              <a:rPr lang="fr-FR" sz="3600" dirty="0" err="1">
                <a:solidFill>
                  <a:srgbClr val="00B050"/>
                </a:solidFill>
              </a:rPr>
              <a:t>Novotny’s</a:t>
            </a:r>
            <a:r>
              <a:rPr lang="fr-FR" sz="3600" dirty="0">
                <a:solidFill>
                  <a:srgbClr val="00B050"/>
                </a:solidFill>
              </a:rPr>
              <a:t> book)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118B2A-482E-4CB3-9A58-999CBE3C8886}"/>
              </a:ext>
            </a:extLst>
          </p:cNvPr>
          <p:cNvSpPr/>
          <p:nvPr/>
        </p:nvSpPr>
        <p:spPr>
          <a:xfrm>
            <a:off x="528175" y="1339100"/>
            <a:ext cx="8265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/>
              <a:t>E and H </a:t>
            </a:r>
            <a:r>
              <a:rPr lang="fr-FR" sz="4400" dirty="0" err="1"/>
              <a:t>fields</a:t>
            </a:r>
            <a:r>
              <a:rPr lang="fr-FR" sz="4400" dirty="0"/>
              <a:t> (FDTD)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B08832-C6A8-4CF8-A8C4-7815393960CD}"/>
              </a:ext>
            </a:extLst>
          </p:cNvPr>
          <p:cNvSpPr/>
          <p:nvPr/>
        </p:nvSpPr>
        <p:spPr>
          <a:xfrm>
            <a:off x="3410706" y="3695531"/>
            <a:ext cx="17691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dirty="0">
                <a:sym typeface="Wingdings" panose="05000000000000000000" pitchFamily="2" charset="2"/>
              </a:rPr>
              <a:t>Power</a:t>
            </a:r>
            <a:endParaRPr lang="fr-FR" sz="4800" dirty="0"/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E31BA06B-2550-4123-9B3D-A6ACF585F4BC}"/>
              </a:ext>
            </a:extLst>
          </p:cNvPr>
          <p:cNvSpPr/>
          <p:nvPr/>
        </p:nvSpPr>
        <p:spPr>
          <a:xfrm>
            <a:off x="3876176" y="2357045"/>
            <a:ext cx="838200" cy="1244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64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8DCF34C-FA81-44B8-8E95-BC8A5D50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14" y="433084"/>
            <a:ext cx="2700146" cy="13888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7E0146D-0DF7-4F20-B10A-2260BD36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38" y="962075"/>
            <a:ext cx="2614613" cy="14702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5C61974-9212-48B9-8937-F9B60224B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4" t="17769" r="5598"/>
          <a:stretch/>
        </p:blipFill>
        <p:spPr>
          <a:xfrm>
            <a:off x="2266174" y="2213400"/>
            <a:ext cx="3767535" cy="183523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ADD0AE3-D210-4402-9558-265E6B454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556" y="3019894"/>
            <a:ext cx="1814495" cy="101951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03DCA6D-5EFA-488A-9DAC-6A1D32B2B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179" y="4300354"/>
            <a:ext cx="2381250" cy="191452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1EF3D33-2F75-4095-94FE-8932F4B48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38" y="4248327"/>
            <a:ext cx="2916166" cy="16663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526E39-75D4-4E5A-9CB6-6A968317B0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6" y="185687"/>
            <a:ext cx="1733550" cy="26384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90A83EE-7E44-4DC4-909D-38395C9361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022" y="5505762"/>
            <a:ext cx="2037231" cy="136785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B97694D-35CA-4D98-8D11-A800AC096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8269" y="4248326"/>
            <a:ext cx="2235440" cy="12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54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F1392E-9C69-4837-BFC6-CF1E845F4063}"/>
              </a:ext>
            </a:extLst>
          </p:cNvPr>
          <p:cNvSpPr/>
          <p:nvPr/>
        </p:nvSpPr>
        <p:spPr>
          <a:xfrm>
            <a:off x="469591" y="275010"/>
            <a:ext cx="826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err="1">
                <a:solidFill>
                  <a:srgbClr val="00B050"/>
                </a:solidFill>
              </a:rPr>
              <a:t>Poynting</a:t>
            </a:r>
            <a:r>
              <a:rPr lang="fr-FR" sz="3600" dirty="0">
                <a:solidFill>
                  <a:srgbClr val="00B050"/>
                </a:solidFill>
              </a:rPr>
              <a:t> </a:t>
            </a:r>
            <a:r>
              <a:rPr lang="fr-FR" sz="3600" dirty="0" err="1">
                <a:solidFill>
                  <a:srgbClr val="00B050"/>
                </a:solidFill>
              </a:rPr>
              <a:t>theorem</a:t>
            </a:r>
            <a:endParaRPr lang="fr-FR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A863338-C284-46F0-B7C3-E5471C5E49A9}"/>
                  </a:ext>
                </a:extLst>
              </p:cNvPr>
              <p:cNvSpPr txBox="1"/>
              <p:nvPr/>
            </p:nvSpPr>
            <p:spPr>
              <a:xfrm>
                <a:off x="401804" y="2138192"/>
                <a:ext cx="8172301" cy="86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fr-FR" sz="2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acc>
                      <m:r>
                        <a:rPr lang="fr-FR" sz="2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fr-FR" sz="2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A863338-C284-46F0-B7C3-E5471C5E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4" y="2138192"/>
                <a:ext cx="8172301" cy="863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A5B06D7-E111-4E6C-8FF7-BC20967627E1}"/>
              </a:ext>
            </a:extLst>
          </p:cNvPr>
          <p:cNvCxnSpPr>
            <a:cxnSpLocks/>
          </p:cNvCxnSpPr>
          <p:nvPr/>
        </p:nvCxnSpPr>
        <p:spPr>
          <a:xfrm flipV="1">
            <a:off x="7404493" y="3148685"/>
            <a:ext cx="0" cy="948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3A76C55-F993-42D2-A045-8C4A490B731B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4457700" y="3091825"/>
            <a:ext cx="198345" cy="13592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9074D4-FA05-4DE4-BE38-F0C730A07936}"/>
              </a:ext>
            </a:extLst>
          </p:cNvPr>
          <p:cNvCxnSpPr>
            <a:cxnSpLocks/>
          </p:cNvCxnSpPr>
          <p:nvPr/>
        </p:nvCxnSpPr>
        <p:spPr>
          <a:xfrm flipV="1">
            <a:off x="1581318" y="3300758"/>
            <a:ext cx="416092" cy="1002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58DDC68-1BCC-4056-B172-ED126EC80264}"/>
              </a:ext>
            </a:extLst>
          </p:cNvPr>
          <p:cNvSpPr/>
          <p:nvPr/>
        </p:nvSpPr>
        <p:spPr>
          <a:xfrm>
            <a:off x="258277" y="4470081"/>
            <a:ext cx="26460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/>
              <a:t>Net </a:t>
            </a:r>
            <a:r>
              <a:rPr lang="fr-FR" sz="2000" dirty="0" err="1"/>
              <a:t>energy</a:t>
            </a:r>
            <a:r>
              <a:rPr lang="fr-FR" sz="2000" dirty="0"/>
              <a:t> flow </a:t>
            </a:r>
            <a:r>
              <a:rPr lang="fr-FR" sz="2000" dirty="0" err="1"/>
              <a:t>through</a:t>
            </a:r>
            <a:r>
              <a:rPr lang="fr-FR" sz="2000" dirty="0"/>
              <a:t> the surface S </a:t>
            </a:r>
            <a:r>
              <a:rPr lang="fr-FR" sz="2000" dirty="0" err="1"/>
              <a:t>delimiting</a:t>
            </a:r>
            <a:r>
              <a:rPr lang="fr-FR" sz="2000" dirty="0"/>
              <a:t> a volume 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3C7E41-26AA-4089-989D-0DF88DF70E86}"/>
              </a:ext>
            </a:extLst>
          </p:cNvPr>
          <p:cNvSpPr/>
          <p:nvPr/>
        </p:nvSpPr>
        <p:spPr>
          <a:xfrm>
            <a:off x="3503334" y="4451096"/>
            <a:ext cx="23054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/>
              <a:t>Rate of change of the </a:t>
            </a:r>
            <a:r>
              <a:rPr lang="fr-FR" sz="2000" dirty="0" err="1"/>
              <a:t>energy</a:t>
            </a:r>
            <a:r>
              <a:rPr lang="fr-FR" sz="2000" dirty="0"/>
              <a:t> </a:t>
            </a:r>
            <a:r>
              <a:rPr lang="fr-FR" sz="2000" dirty="0" err="1"/>
              <a:t>inside</a:t>
            </a:r>
            <a:r>
              <a:rPr lang="fr-FR" sz="2000" dirty="0"/>
              <a:t> the volume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8C330A-F2CB-43B4-BD1D-1D00B9F11622}"/>
              </a:ext>
            </a:extLst>
          </p:cNvPr>
          <p:cNvSpPr/>
          <p:nvPr/>
        </p:nvSpPr>
        <p:spPr>
          <a:xfrm>
            <a:off x="5918551" y="4054066"/>
            <a:ext cx="32254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/>
              <a:t>Rate of </a:t>
            </a:r>
            <a:r>
              <a:rPr lang="fr-FR" sz="2000" b="1" dirty="0" err="1"/>
              <a:t>energy</a:t>
            </a:r>
            <a:r>
              <a:rPr lang="fr-FR" sz="2000" b="1" dirty="0"/>
              <a:t> dissipation </a:t>
            </a:r>
            <a:r>
              <a:rPr lang="fr-FR" sz="2000" b="1" dirty="0" err="1"/>
              <a:t>within</a:t>
            </a:r>
            <a:r>
              <a:rPr lang="fr-FR" sz="2000" b="1" dirty="0"/>
              <a:t> the volume </a:t>
            </a:r>
            <a:r>
              <a:rPr lang="fr-FR" sz="2000" dirty="0"/>
              <a:t>(by the Lorentz force (</a:t>
            </a:r>
            <a:r>
              <a:rPr lang="fr-FR" sz="2000" b="1" dirty="0"/>
              <a:t>F</a:t>
            </a:r>
            <a:r>
              <a:rPr lang="fr-FR" sz="2000" dirty="0"/>
              <a:t>=</a:t>
            </a:r>
            <a:r>
              <a:rPr lang="fr-FR" sz="2000" dirty="0">
                <a:sym typeface="Symbol" panose="05050102010706020507" pitchFamily="18" charset="2"/>
              </a:rPr>
              <a:t></a:t>
            </a:r>
            <a:r>
              <a:rPr lang="fr-FR" sz="2000" b="1" dirty="0"/>
              <a:t>E</a:t>
            </a:r>
            <a:r>
              <a:rPr lang="fr-FR" sz="2000" dirty="0"/>
              <a:t>) acting on charges </a:t>
            </a:r>
            <a:r>
              <a:rPr lang="fr-FR" sz="2000" dirty="0" err="1"/>
              <a:t>densities</a:t>
            </a:r>
            <a:r>
              <a:rPr lang="fr-FR" sz="2000" dirty="0"/>
              <a:t> </a:t>
            </a:r>
            <a:r>
              <a:rPr lang="fr-FR" sz="2000" dirty="0">
                <a:sym typeface="Symbol" panose="05050102010706020507" pitchFamily="18" charset="2"/>
              </a:rPr>
              <a:t></a:t>
            </a:r>
            <a:r>
              <a:rPr lang="fr-FR" sz="2000" dirty="0"/>
              <a:t>)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705DEA-1D5A-4379-B97C-77AEF4843150}"/>
              </a:ext>
            </a:extLst>
          </p:cNvPr>
          <p:cNvSpPr/>
          <p:nvPr/>
        </p:nvSpPr>
        <p:spPr>
          <a:xfrm>
            <a:off x="-164429" y="1370025"/>
            <a:ext cx="5237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/>
              <a:t>In a </a:t>
            </a:r>
            <a:r>
              <a:rPr lang="fr-FR" sz="2000" b="1" dirty="0" err="1"/>
              <a:t>linear</a:t>
            </a:r>
            <a:r>
              <a:rPr lang="fr-FR" sz="2000" b="1" dirty="0"/>
              <a:t> and non dispersive </a:t>
            </a:r>
            <a:r>
              <a:rPr lang="fr-FR" sz="2000" dirty="0"/>
              <a:t>medium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7BF3AE6-16B9-414F-82FE-60B85D6550F2}"/>
                  </a:ext>
                </a:extLst>
              </p:cNvPr>
              <p:cNvSpPr txBox="1"/>
              <p:nvPr/>
            </p:nvSpPr>
            <p:spPr>
              <a:xfrm>
                <a:off x="5710010" y="5486909"/>
                <a:ext cx="3206904" cy="647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7BF3AE6-16B9-414F-82FE-60B85D655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010" y="5486909"/>
                <a:ext cx="3206904" cy="647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7C058FA-E1E9-4B0E-AC3C-18A592221ED6}"/>
              </a:ext>
            </a:extLst>
          </p:cNvPr>
          <p:cNvSpPr/>
          <p:nvPr/>
        </p:nvSpPr>
        <p:spPr>
          <a:xfrm>
            <a:off x="4457700" y="6000335"/>
            <a:ext cx="2139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The </a:t>
            </a:r>
            <a:r>
              <a:rPr lang="fr-FR" sz="1400" dirty="0" err="1">
                <a:solidFill>
                  <a:srgbClr val="00B050"/>
                </a:solidFill>
              </a:rPr>
              <a:t>exerted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work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CF719817-99F5-4F87-B649-AC6646241569}"/>
              </a:ext>
            </a:extLst>
          </p:cNvPr>
          <p:cNvSpPr/>
          <p:nvPr/>
        </p:nvSpPr>
        <p:spPr>
          <a:xfrm rot="16200000">
            <a:off x="1456344" y="2409951"/>
            <a:ext cx="183553" cy="968039"/>
          </a:xfrm>
          <a:prstGeom prst="leftBrace">
            <a:avLst>
              <a:gd name="adj1" fmla="val 65983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6CCDF-6099-4D01-8CE7-00DAA74DC04E}"/>
              </a:ext>
            </a:extLst>
          </p:cNvPr>
          <p:cNvSpPr/>
          <p:nvPr/>
        </p:nvSpPr>
        <p:spPr>
          <a:xfrm>
            <a:off x="314492" y="3099469"/>
            <a:ext cx="2139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>
                <a:solidFill>
                  <a:srgbClr val="00B050"/>
                </a:solidFill>
              </a:rPr>
              <a:t>Poynting</a:t>
            </a:r>
            <a:endParaRPr lang="fr-FR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02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F1392E-9C69-4837-BFC6-CF1E845F4063}"/>
              </a:ext>
            </a:extLst>
          </p:cNvPr>
          <p:cNvSpPr/>
          <p:nvPr/>
        </p:nvSpPr>
        <p:spPr>
          <a:xfrm>
            <a:off x="469591" y="275010"/>
            <a:ext cx="826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err="1">
                <a:solidFill>
                  <a:srgbClr val="00B050"/>
                </a:solidFill>
              </a:rPr>
              <a:t>Poynting</a:t>
            </a:r>
            <a:r>
              <a:rPr lang="fr-FR" sz="3600" dirty="0">
                <a:solidFill>
                  <a:srgbClr val="00B050"/>
                </a:solidFill>
              </a:rPr>
              <a:t> </a:t>
            </a:r>
            <a:r>
              <a:rPr lang="fr-FR" sz="3600" dirty="0" err="1">
                <a:solidFill>
                  <a:srgbClr val="00B050"/>
                </a:solidFill>
              </a:rPr>
              <a:t>theorem</a:t>
            </a:r>
            <a:endParaRPr lang="fr-FR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A863338-C284-46F0-B7C3-E5471C5E49A9}"/>
                  </a:ext>
                </a:extLst>
              </p:cNvPr>
              <p:cNvSpPr txBox="1"/>
              <p:nvPr/>
            </p:nvSpPr>
            <p:spPr>
              <a:xfrm>
                <a:off x="401804" y="2138192"/>
                <a:ext cx="8172301" cy="863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fr-FR" sz="24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acc>
                      <m:r>
                        <a:rPr lang="fr-FR" sz="2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fr-FR" sz="24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A863338-C284-46F0-B7C3-E5471C5E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04" y="2138192"/>
                <a:ext cx="8172301" cy="863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A5B06D7-E111-4E6C-8FF7-BC20967627E1}"/>
              </a:ext>
            </a:extLst>
          </p:cNvPr>
          <p:cNvCxnSpPr>
            <a:cxnSpLocks/>
          </p:cNvCxnSpPr>
          <p:nvPr/>
        </p:nvCxnSpPr>
        <p:spPr>
          <a:xfrm flipV="1">
            <a:off x="7404493" y="3148685"/>
            <a:ext cx="0" cy="948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3A76C55-F993-42D2-A045-8C4A490B731B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4457700" y="3091825"/>
            <a:ext cx="198345" cy="13592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9074D4-FA05-4DE4-BE38-F0C730A07936}"/>
              </a:ext>
            </a:extLst>
          </p:cNvPr>
          <p:cNvCxnSpPr>
            <a:cxnSpLocks/>
          </p:cNvCxnSpPr>
          <p:nvPr/>
        </p:nvCxnSpPr>
        <p:spPr>
          <a:xfrm flipV="1">
            <a:off x="1581318" y="3300758"/>
            <a:ext cx="416092" cy="1002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58DDC68-1BCC-4056-B172-ED126EC80264}"/>
              </a:ext>
            </a:extLst>
          </p:cNvPr>
          <p:cNvSpPr/>
          <p:nvPr/>
        </p:nvSpPr>
        <p:spPr>
          <a:xfrm>
            <a:off x="258277" y="4470081"/>
            <a:ext cx="26460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/>
              <a:t>Net </a:t>
            </a:r>
            <a:r>
              <a:rPr lang="fr-FR" sz="2000" dirty="0" err="1"/>
              <a:t>energy</a:t>
            </a:r>
            <a:r>
              <a:rPr lang="fr-FR" sz="2000" dirty="0"/>
              <a:t> flow </a:t>
            </a:r>
            <a:r>
              <a:rPr lang="fr-FR" sz="2000" dirty="0" err="1"/>
              <a:t>through</a:t>
            </a:r>
            <a:r>
              <a:rPr lang="fr-FR" sz="2000" dirty="0"/>
              <a:t> the surface S </a:t>
            </a:r>
            <a:r>
              <a:rPr lang="fr-FR" sz="2000" dirty="0" err="1"/>
              <a:t>delimiting</a:t>
            </a:r>
            <a:r>
              <a:rPr lang="fr-FR" sz="2000" dirty="0"/>
              <a:t> a volume 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3C7E41-26AA-4089-989D-0DF88DF70E86}"/>
              </a:ext>
            </a:extLst>
          </p:cNvPr>
          <p:cNvSpPr/>
          <p:nvPr/>
        </p:nvSpPr>
        <p:spPr>
          <a:xfrm>
            <a:off x="3503334" y="4451096"/>
            <a:ext cx="23054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/>
              <a:t>Rate of change of the </a:t>
            </a:r>
            <a:r>
              <a:rPr lang="fr-FR" sz="2000" dirty="0" err="1"/>
              <a:t>energy</a:t>
            </a:r>
            <a:r>
              <a:rPr lang="fr-FR" sz="2000" dirty="0"/>
              <a:t> </a:t>
            </a:r>
            <a:r>
              <a:rPr lang="fr-FR" sz="2000" dirty="0" err="1"/>
              <a:t>inside</a:t>
            </a:r>
            <a:r>
              <a:rPr lang="fr-FR" sz="2000" dirty="0"/>
              <a:t> the volume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705DEA-1D5A-4379-B97C-77AEF4843150}"/>
              </a:ext>
            </a:extLst>
          </p:cNvPr>
          <p:cNvSpPr/>
          <p:nvPr/>
        </p:nvSpPr>
        <p:spPr>
          <a:xfrm>
            <a:off x="-164429" y="1370025"/>
            <a:ext cx="5237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/>
              <a:t>In a </a:t>
            </a:r>
            <a:r>
              <a:rPr lang="fr-FR" sz="2000" b="1" dirty="0" err="1"/>
              <a:t>linear</a:t>
            </a:r>
            <a:r>
              <a:rPr lang="fr-FR" sz="2000" b="1" dirty="0"/>
              <a:t> and non dispersive </a:t>
            </a:r>
            <a:r>
              <a:rPr lang="fr-FR" sz="2000" dirty="0"/>
              <a:t>medium 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CF719817-99F5-4F87-B649-AC6646241569}"/>
              </a:ext>
            </a:extLst>
          </p:cNvPr>
          <p:cNvSpPr/>
          <p:nvPr/>
        </p:nvSpPr>
        <p:spPr>
          <a:xfrm rot="16200000">
            <a:off x="1456344" y="2409951"/>
            <a:ext cx="183553" cy="968039"/>
          </a:xfrm>
          <a:prstGeom prst="leftBrace">
            <a:avLst>
              <a:gd name="adj1" fmla="val 65983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76CCDF-6099-4D01-8CE7-00DAA74DC04E}"/>
              </a:ext>
            </a:extLst>
          </p:cNvPr>
          <p:cNvSpPr/>
          <p:nvPr/>
        </p:nvSpPr>
        <p:spPr>
          <a:xfrm>
            <a:off x="314492" y="3099469"/>
            <a:ext cx="2139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err="1">
                <a:solidFill>
                  <a:srgbClr val="00B050"/>
                </a:solidFill>
              </a:rPr>
              <a:t>Poynting</a:t>
            </a:r>
            <a:endParaRPr lang="fr-FR" sz="1600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383304-DC8D-4EEC-8373-00E74BC32BBE}"/>
              </a:ext>
            </a:extLst>
          </p:cNvPr>
          <p:cNvSpPr/>
          <p:nvPr/>
        </p:nvSpPr>
        <p:spPr>
          <a:xfrm>
            <a:off x="5918551" y="4211624"/>
            <a:ext cx="3225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RADIATION </a:t>
            </a:r>
            <a:r>
              <a:rPr lang="fr-FR" sz="2000" b="1" u="sng" dirty="0">
                <a:solidFill>
                  <a:srgbClr val="FF0000"/>
                </a:solidFill>
              </a:rPr>
              <a:t>AND</a:t>
            </a:r>
            <a:r>
              <a:rPr lang="fr-FR" sz="2000" b="1" dirty="0">
                <a:solidFill>
                  <a:srgbClr val="FF0000"/>
                </a:solidFill>
              </a:rPr>
              <a:t> ABSORPTION</a:t>
            </a:r>
            <a:r>
              <a:rPr lang="fr-FR" sz="2000" b="1" dirty="0"/>
              <a:t> (joule </a:t>
            </a:r>
            <a:r>
              <a:rPr lang="fr-FR" sz="2000" b="1" dirty="0" err="1"/>
              <a:t>effect</a:t>
            </a:r>
            <a:r>
              <a:rPr lang="fr-FR" sz="2000" b="1" dirty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6682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F1392E-9C69-4837-BFC6-CF1E845F4063}"/>
              </a:ext>
            </a:extLst>
          </p:cNvPr>
          <p:cNvSpPr/>
          <p:nvPr/>
        </p:nvSpPr>
        <p:spPr>
          <a:xfrm>
            <a:off x="439275" y="193532"/>
            <a:ext cx="826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err="1">
                <a:solidFill>
                  <a:srgbClr val="00B050"/>
                </a:solidFill>
              </a:rPr>
              <a:t>Poynting</a:t>
            </a:r>
            <a:r>
              <a:rPr lang="fr-FR" sz="3600" dirty="0">
                <a:solidFill>
                  <a:srgbClr val="00B050"/>
                </a:solidFill>
              </a:rPr>
              <a:t> </a:t>
            </a:r>
            <a:r>
              <a:rPr lang="fr-FR" sz="3600" dirty="0" err="1">
                <a:solidFill>
                  <a:srgbClr val="00B050"/>
                </a:solidFill>
              </a:rPr>
              <a:t>theorem</a:t>
            </a:r>
            <a:endParaRPr lang="fr-FR" sz="36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A863338-C284-46F0-B7C3-E5471C5E49A9}"/>
                  </a:ext>
                </a:extLst>
              </p:cNvPr>
              <p:cNvSpPr txBox="1"/>
              <p:nvPr/>
            </p:nvSpPr>
            <p:spPr>
              <a:xfrm>
                <a:off x="1920887" y="2937131"/>
                <a:ext cx="5122493" cy="1007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fr-FR" sz="28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80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8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i="1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8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fr-FR" sz="28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acc>
                      <m:r>
                        <a:rPr lang="fr-FR" sz="28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8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A863338-C284-46F0-B7C3-E5471C5E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87" y="2937131"/>
                <a:ext cx="5122493" cy="1007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96705DEA-1D5A-4379-B97C-77AEF4843150}"/>
              </a:ext>
            </a:extLst>
          </p:cNvPr>
          <p:cNvSpPr/>
          <p:nvPr/>
        </p:nvSpPr>
        <p:spPr>
          <a:xfrm>
            <a:off x="153065" y="1217662"/>
            <a:ext cx="8800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/>
              <a:t>Harmonic</a:t>
            </a:r>
            <a:r>
              <a:rPr lang="fr-FR" sz="2400" dirty="0"/>
              <a:t> </a:t>
            </a:r>
            <a:r>
              <a:rPr lang="fr-FR" sz="2400" dirty="0" err="1"/>
              <a:t>fields</a:t>
            </a:r>
            <a:r>
              <a:rPr lang="fr-FR" sz="2400" dirty="0"/>
              <a:t> in time (</a:t>
            </a:r>
            <a:r>
              <a:rPr lang="fr-FR" sz="2400" dirty="0" err="1"/>
              <a:t>stationary</a:t>
            </a:r>
            <a:r>
              <a:rPr lang="fr-FR" sz="2400" dirty="0"/>
              <a:t> </a:t>
            </a:r>
            <a:r>
              <a:rPr lang="fr-FR" sz="2400" dirty="0" err="1"/>
              <a:t>regime</a:t>
            </a:r>
            <a:r>
              <a:rPr lang="fr-FR" sz="2400" dirty="0"/>
              <a:t>), </a:t>
            </a:r>
            <a:r>
              <a:rPr lang="fr-FR" sz="2400" dirty="0" err="1"/>
              <a:t>linear</a:t>
            </a:r>
            <a:r>
              <a:rPr lang="fr-FR" sz="2400" dirty="0"/>
              <a:t> and non dispersive </a:t>
            </a:r>
            <a:r>
              <a:rPr lang="fr-FR" sz="2400" dirty="0" err="1"/>
              <a:t>fields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B0E40B-E9D6-435F-864E-DEEF85CE3360}"/>
              </a:ext>
            </a:extLst>
          </p:cNvPr>
          <p:cNvSpPr/>
          <p:nvPr/>
        </p:nvSpPr>
        <p:spPr>
          <a:xfrm>
            <a:off x="153065" y="2081359"/>
            <a:ext cx="8800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u="sng" dirty="0">
                <a:solidFill>
                  <a:srgbClr val="FF0000"/>
                </a:solidFill>
              </a:rPr>
              <a:t>Time-</a:t>
            </a:r>
            <a:r>
              <a:rPr lang="fr-FR" sz="2400" u="sng" dirty="0" err="1">
                <a:solidFill>
                  <a:srgbClr val="FF0000"/>
                </a:solidFill>
              </a:rPr>
              <a:t>averaged</a:t>
            </a:r>
            <a:r>
              <a:rPr lang="fr-FR" sz="2400" u="sng" dirty="0">
                <a:solidFill>
                  <a:srgbClr val="FF0000"/>
                </a:solidFill>
              </a:rPr>
              <a:t> </a:t>
            </a:r>
            <a:r>
              <a:rPr lang="fr-FR" sz="2400" u="sng" dirty="0" err="1">
                <a:solidFill>
                  <a:srgbClr val="FF0000"/>
                </a:solidFill>
              </a:rPr>
              <a:t>quantities</a:t>
            </a:r>
            <a:endParaRPr lang="fr-FR" sz="24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9757368-F2D8-49BF-B3F5-7AD51F81139B}"/>
                  </a:ext>
                </a:extLst>
              </p:cNvPr>
              <p:cNvSpPr/>
              <p:nvPr/>
            </p:nvSpPr>
            <p:spPr>
              <a:xfrm>
                <a:off x="2842652" y="4640292"/>
                <a:ext cx="4596066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fr-FR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fr-FR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</m:d>
                    <m:r>
                      <a:rPr lang="fr-FR" sz="2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fr-F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fr-F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fr-F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acc>
                      </m:e>
                    </m:d>
                  </m:oMath>
                </a14:m>
                <a:r>
                  <a:rPr lang="fr-FR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9757368-F2D8-49BF-B3F5-7AD51F811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652" y="4640292"/>
                <a:ext cx="4596066" cy="613886"/>
              </a:xfrm>
              <a:prstGeom prst="rect">
                <a:avLst/>
              </a:prstGeom>
              <a:blipFill>
                <a:blip r:embed="rId3"/>
                <a:stretch>
                  <a:fillRect l="-1989" b="-89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92122C38-7C85-4370-9663-D5B5B6A8E894}"/>
              </a:ext>
            </a:extLst>
          </p:cNvPr>
          <p:cNvSpPr/>
          <p:nvPr/>
        </p:nvSpPr>
        <p:spPr>
          <a:xfrm>
            <a:off x="2537852" y="5155996"/>
            <a:ext cx="3545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Time </a:t>
            </a:r>
            <a:r>
              <a:rPr lang="fr-FR" b="1" dirty="0" err="1"/>
              <a:t>averaged</a:t>
            </a:r>
            <a:r>
              <a:rPr lang="fr-FR" b="1" dirty="0"/>
              <a:t> </a:t>
            </a:r>
            <a:r>
              <a:rPr lang="fr-FR" b="1" dirty="0" err="1"/>
              <a:t>Poynting</a:t>
            </a:r>
            <a:r>
              <a:rPr lang="fr-FR" b="1" dirty="0"/>
              <a:t> </a:t>
            </a:r>
            <a:r>
              <a:rPr lang="fr-FR" b="1" dirty="0" err="1"/>
              <a:t>vector</a:t>
            </a:r>
            <a:endParaRPr lang="fr-F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49BBB4-A1F6-4D52-B485-BDA69A835C5A}"/>
                  </a:ext>
                </a:extLst>
              </p:cNvPr>
              <p:cNvSpPr/>
              <p:nvPr/>
            </p:nvSpPr>
            <p:spPr>
              <a:xfrm>
                <a:off x="2842652" y="5775139"/>
                <a:ext cx="3134897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fr-FR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400" dirty="0">
                    <a:solidFill>
                      <a:srgbClr val="00206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["/>
                        <m:endChr m:val="]"/>
                        <m:ctrlPr>
                          <a:rPr lang="fr-F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fr-F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fr-FR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acc>
                        <m:r>
                          <a:rPr lang="fr-FR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</m:oMath>
                </a14:m>
                <a:r>
                  <a:rPr lang="fr-FR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49BBB4-A1F6-4D52-B485-BDA69A835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652" y="5775139"/>
                <a:ext cx="3134897" cy="613886"/>
              </a:xfrm>
              <a:prstGeom prst="rect">
                <a:avLst/>
              </a:prstGeom>
              <a:blipFill>
                <a:blip r:embed="rId4"/>
                <a:stretch>
                  <a:fillRect l="-2913" b="-990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64F045F7-BFCB-4E7A-A5E1-080B60062A72}"/>
              </a:ext>
            </a:extLst>
          </p:cNvPr>
          <p:cNvSpPr/>
          <p:nvPr/>
        </p:nvSpPr>
        <p:spPr>
          <a:xfrm>
            <a:off x="323756" y="5558028"/>
            <a:ext cx="2214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</a:rPr>
              <a:t>In </a:t>
            </a:r>
            <a:r>
              <a:rPr lang="fr-FR" sz="2400" dirty="0" err="1">
                <a:solidFill>
                  <a:srgbClr val="FF0000"/>
                </a:solidFill>
              </a:rPr>
              <a:t>complex</a:t>
            </a:r>
            <a:r>
              <a:rPr lang="fr-FR" sz="2400" dirty="0">
                <a:solidFill>
                  <a:srgbClr val="FF0000"/>
                </a:solidFill>
              </a:rPr>
              <a:t> notation</a:t>
            </a:r>
          </a:p>
        </p:txBody>
      </p:sp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0E023D79-D4D3-45AF-A42E-51A891CF46DB}"/>
              </a:ext>
            </a:extLst>
          </p:cNvPr>
          <p:cNvSpPr/>
          <p:nvPr/>
        </p:nvSpPr>
        <p:spPr>
          <a:xfrm>
            <a:off x="2537852" y="4640292"/>
            <a:ext cx="304800" cy="1748733"/>
          </a:xfrm>
          <a:prstGeom prst="leftBrace">
            <a:avLst>
              <a:gd name="adj1" fmla="val 4558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78E6630-BDDA-4BEB-B7F5-DBE70D278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20" y="4662763"/>
            <a:ext cx="980167" cy="8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A863338-C284-46F0-B7C3-E5471C5E49A9}"/>
                  </a:ext>
                </a:extLst>
              </p:cNvPr>
              <p:cNvSpPr txBox="1"/>
              <p:nvPr/>
            </p:nvSpPr>
            <p:spPr>
              <a:xfrm>
                <a:off x="483989" y="5569884"/>
                <a:ext cx="8176021" cy="1057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fr-FR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fr-F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acc>
                      <m:r>
                        <a:rPr lang="fr-F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fr-FR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fr-F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/>
                          </m:sSub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fr-FR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fr-FR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fr-FR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A863338-C284-46F0-B7C3-E5471C5E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9" y="5569884"/>
                <a:ext cx="8176021" cy="1057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llipse 5">
            <a:extLst>
              <a:ext uri="{FF2B5EF4-FFF2-40B4-BE49-F238E27FC236}">
                <a16:creationId xmlns:a16="http://schemas.microsoft.com/office/drawing/2014/main" id="{36F98878-4101-4EAB-BD88-473BD5271894}"/>
              </a:ext>
            </a:extLst>
          </p:cNvPr>
          <p:cNvSpPr/>
          <p:nvPr/>
        </p:nvSpPr>
        <p:spPr>
          <a:xfrm>
            <a:off x="2072747" y="1356135"/>
            <a:ext cx="4446993" cy="32338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6CF03E-97F3-4484-AACF-74519FEEF990}"/>
              </a:ext>
            </a:extLst>
          </p:cNvPr>
          <p:cNvSpPr txBox="1"/>
          <p:nvPr/>
        </p:nvSpPr>
        <p:spPr>
          <a:xfrm>
            <a:off x="6257802" y="3659894"/>
            <a:ext cx="60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BBA364-8D07-42E4-9D35-C263703786E6}"/>
              </a:ext>
            </a:extLst>
          </p:cNvPr>
          <p:cNvSpPr txBox="1"/>
          <p:nvPr/>
        </p:nvSpPr>
        <p:spPr>
          <a:xfrm>
            <a:off x="4667959" y="3853559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CBEB4-11E6-4DA8-BAE3-84F8C99F0383}"/>
                  </a:ext>
                </a:extLst>
              </p:cNvPr>
              <p:cNvSpPr/>
              <p:nvPr/>
            </p:nvSpPr>
            <p:spPr>
              <a:xfrm>
                <a:off x="1186865" y="820785"/>
                <a:ext cx="2295052" cy="95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fr-F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acc>
                    </m:oMath>
                  </m:oMathPara>
                </a14:m>
                <a:endParaRPr lang="fr-FR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CBEB4-11E6-4DA8-BAE3-84F8C99F0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865" y="820785"/>
                <a:ext cx="2295052" cy="955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e 39">
            <a:extLst>
              <a:ext uri="{FF2B5EF4-FFF2-40B4-BE49-F238E27FC236}">
                <a16:creationId xmlns:a16="http://schemas.microsoft.com/office/drawing/2014/main" id="{D80B9DE6-80B7-4617-9D4A-1915A4728936}"/>
              </a:ext>
            </a:extLst>
          </p:cNvPr>
          <p:cNvGrpSpPr/>
          <p:nvPr/>
        </p:nvGrpSpPr>
        <p:grpSpPr>
          <a:xfrm>
            <a:off x="536762" y="3125335"/>
            <a:ext cx="2564097" cy="2101253"/>
            <a:chOff x="736536" y="2571275"/>
            <a:chExt cx="2564097" cy="2101253"/>
          </a:xfrm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3459E3CD-7145-4BD8-BC9C-197B8A585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4165" y="2571275"/>
              <a:ext cx="766468" cy="1166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E703E1C1-BC83-4F38-A549-ED1A34B3994C}"/>
                    </a:ext>
                  </a:extLst>
                </p:cNvPr>
                <p:cNvSpPr txBox="1"/>
                <p:nvPr/>
              </p:nvSpPr>
              <p:spPr>
                <a:xfrm>
                  <a:off x="736536" y="3614866"/>
                  <a:ext cx="2402837" cy="105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fr-FR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fr-FR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sz="28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fr-FR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sz="28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fr-FR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fr-FR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/>
                            </m:sSub>
                          </m:e>
                        </m:nary>
                      </m:oMath>
                    </m:oMathPara>
                  </a14:m>
                  <a:endParaRPr lang="fr-FR" sz="2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E703E1C1-BC83-4F38-A549-ED1A34B39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36" y="3614866"/>
                  <a:ext cx="2402837" cy="10576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1583E4F5-F9BD-41DA-9907-D3310C8D3A47}"/>
              </a:ext>
            </a:extLst>
          </p:cNvPr>
          <p:cNvGrpSpPr/>
          <p:nvPr/>
        </p:nvGrpSpPr>
        <p:grpSpPr>
          <a:xfrm>
            <a:off x="5270553" y="1019723"/>
            <a:ext cx="3478356" cy="1412480"/>
            <a:chOff x="5470327" y="465663"/>
            <a:chExt cx="3478356" cy="14124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70A452C2-8F10-4B7F-BC68-BC9CCB4A4EBE}"/>
                    </a:ext>
                  </a:extLst>
                </p:cNvPr>
                <p:cNvSpPr txBox="1"/>
                <p:nvPr/>
              </p:nvSpPr>
              <p:spPr>
                <a:xfrm>
                  <a:off x="6500962" y="465663"/>
                  <a:ext cx="2447721" cy="10747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fr-FR" sz="28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fr-FR" sz="280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fr-FR" sz="28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fr-FR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280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sz="280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fr-FR" sz="2800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sz="28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sz="280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 smtClean="0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fr-FR" sz="2800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a:rPr lang="fr-FR" sz="2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/>
                            </m:sSub>
                          </m:e>
                        </m:nary>
                      </m:oMath>
                    </m:oMathPara>
                  </a14:m>
                  <a:endParaRPr lang="fr-FR" sz="2800" dirty="0"/>
                </a:p>
              </p:txBody>
            </p:sp>
          </mc:Choice>
          <mc:Fallback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70A452C2-8F10-4B7F-BC68-BC9CCB4A4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962" y="465663"/>
                  <a:ext cx="2447721" cy="10747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03557C24-A26F-408F-9C85-3044CAD29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0327" y="1199507"/>
              <a:ext cx="888998" cy="6786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FEA9ADB-5B97-47F5-8122-58CF2ADF9BD8}"/>
              </a:ext>
            </a:extLst>
          </p:cNvPr>
          <p:cNvGrpSpPr/>
          <p:nvPr/>
        </p:nvGrpSpPr>
        <p:grpSpPr>
          <a:xfrm>
            <a:off x="4146844" y="1645808"/>
            <a:ext cx="2172642" cy="1939699"/>
            <a:chOff x="4346618" y="1091748"/>
            <a:chExt cx="2172642" cy="193969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5C5A832-E0EE-46F0-878A-F21359CAC92C}"/>
                </a:ext>
              </a:extLst>
            </p:cNvPr>
            <p:cNvSpPr/>
            <p:nvPr/>
          </p:nvSpPr>
          <p:spPr>
            <a:xfrm>
              <a:off x="4482133" y="1653919"/>
              <a:ext cx="988192" cy="509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E6F2520-096F-42C9-9476-2A75A18B16BF}"/>
                </a:ext>
              </a:extLst>
            </p:cNvPr>
            <p:cNvSpPr txBox="1"/>
            <p:nvPr/>
          </p:nvSpPr>
          <p:spPr>
            <a:xfrm>
              <a:off x="4346618" y="1149184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31DC847-A310-4F7C-A365-585566A099D4}"/>
                </a:ext>
              </a:extLst>
            </p:cNvPr>
            <p:cNvSpPr txBox="1"/>
            <p:nvPr/>
          </p:nvSpPr>
          <p:spPr>
            <a:xfrm>
              <a:off x="4785772" y="2200450"/>
              <a:ext cx="17334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Absorption</a:t>
              </a:r>
            </a:p>
            <a:p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Joule </a:t>
              </a: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</a:rPr>
                <a:t>effect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, etc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F21878E-3589-473D-92EC-30625879F99E}"/>
                </a:ext>
              </a:extLst>
            </p:cNvPr>
            <p:cNvSpPr txBox="1"/>
            <p:nvPr/>
          </p:nvSpPr>
          <p:spPr>
            <a:xfrm>
              <a:off x="4906217" y="1091748"/>
              <a:ext cx="612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V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35194B9A-D086-47F2-95C9-409DA3EF0022}"/>
              </a:ext>
            </a:extLst>
          </p:cNvPr>
          <p:cNvGrpSpPr/>
          <p:nvPr/>
        </p:nvGrpSpPr>
        <p:grpSpPr>
          <a:xfrm>
            <a:off x="1353071" y="1917156"/>
            <a:ext cx="2285216" cy="1702238"/>
            <a:chOff x="1552845" y="1363096"/>
            <a:chExt cx="2285216" cy="1702238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0526E08D-D6E3-4D8D-A74F-8DCFF48D4A25}"/>
                </a:ext>
              </a:extLst>
            </p:cNvPr>
            <p:cNvSpPr/>
            <p:nvPr/>
          </p:nvSpPr>
          <p:spPr>
            <a:xfrm>
              <a:off x="3135933" y="1939669"/>
              <a:ext cx="457200" cy="5715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852DA46-9BB3-4E03-822C-1E2335D6BEF5}"/>
                </a:ext>
              </a:extLst>
            </p:cNvPr>
            <p:cNvSpPr txBox="1"/>
            <p:nvPr/>
          </p:nvSpPr>
          <p:spPr>
            <a:xfrm>
              <a:off x="3379281" y="2419003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5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endParaRPr lang="fr-FR" sz="3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7DC89CA-40D3-4D8C-B3A9-BB37DA2F182F}"/>
                </a:ext>
              </a:extLst>
            </p:cNvPr>
            <p:cNvSpPr txBox="1"/>
            <p:nvPr/>
          </p:nvSpPr>
          <p:spPr>
            <a:xfrm>
              <a:off x="1552845" y="1908795"/>
              <a:ext cx="17047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Source</a:t>
              </a:r>
            </a:p>
            <a:p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  <a:sym typeface="Wingdings" panose="05000000000000000000" pitchFamily="2" charset="2"/>
                </a:rPr>
                <a:t> </a:t>
              </a:r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radiation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93F3F157-0CA2-435E-BD4D-1F43CFF9FC36}"/>
                </a:ext>
              </a:extLst>
            </p:cNvPr>
            <p:cNvSpPr txBox="1"/>
            <p:nvPr/>
          </p:nvSpPr>
          <p:spPr>
            <a:xfrm>
              <a:off x="2963199" y="1363096"/>
              <a:ext cx="612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rgbClr val="0070C0"/>
                  </a:solidFill>
                </a:rPr>
                <a:t>V</a:t>
              </a:r>
              <a:r>
                <a:rPr lang="fr-FR" sz="2400" dirty="0">
                  <a:solidFill>
                    <a:srgbClr val="0070C0"/>
                  </a:solidFill>
                </a:rPr>
                <a:t>1</a:t>
              </a:r>
              <a:endParaRPr lang="fr-FR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FAE0187-1FD5-48FD-A1D5-4D6BBF11AC1B}"/>
              </a:ext>
            </a:extLst>
          </p:cNvPr>
          <p:cNvSpPr/>
          <p:nvPr/>
        </p:nvSpPr>
        <p:spPr>
          <a:xfrm>
            <a:off x="2686882" y="29513"/>
            <a:ext cx="319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/>
              <a:t>An </a:t>
            </a:r>
            <a:r>
              <a:rPr lang="fr-FR" sz="3600" dirty="0" err="1"/>
              <a:t>example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52964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6F98878-4101-4EAB-BD88-473BD5271894}"/>
              </a:ext>
            </a:extLst>
          </p:cNvPr>
          <p:cNvSpPr/>
          <p:nvPr/>
        </p:nvSpPr>
        <p:spPr>
          <a:xfrm>
            <a:off x="2072747" y="1356135"/>
            <a:ext cx="4446993" cy="32338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6CF03E-97F3-4484-AACF-74519FEEF990}"/>
              </a:ext>
            </a:extLst>
          </p:cNvPr>
          <p:cNvSpPr txBox="1"/>
          <p:nvPr/>
        </p:nvSpPr>
        <p:spPr>
          <a:xfrm>
            <a:off x="6257802" y="3659894"/>
            <a:ext cx="60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BBA364-8D07-42E4-9D35-C263703786E6}"/>
              </a:ext>
            </a:extLst>
          </p:cNvPr>
          <p:cNvSpPr txBox="1"/>
          <p:nvPr/>
        </p:nvSpPr>
        <p:spPr>
          <a:xfrm>
            <a:off x="4667959" y="3853559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V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FEA9ADB-5B97-47F5-8122-58CF2ADF9BD8}"/>
              </a:ext>
            </a:extLst>
          </p:cNvPr>
          <p:cNvGrpSpPr/>
          <p:nvPr/>
        </p:nvGrpSpPr>
        <p:grpSpPr>
          <a:xfrm>
            <a:off x="4146844" y="1645808"/>
            <a:ext cx="2172642" cy="1939699"/>
            <a:chOff x="4346618" y="1091748"/>
            <a:chExt cx="2172642" cy="193969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5C5A832-E0EE-46F0-878A-F21359CAC92C}"/>
                </a:ext>
              </a:extLst>
            </p:cNvPr>
            <p:cNvSpPr/>
            <p:nvPr/>
          </p:nvSpPr>
          <p:spPr>
            <a:xfrm>
              <a:off x="4482133" y="1653919"/>
              <a:ext cx="988192" cy="509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E6F2520-096F-42C9-9476-2A75A18B16BF}"/>
                </a:ext>
              </a:extLst>
            </p:cNvPr>
            <p:cNvSpPr txBox="1"/>
            <p:nvPr/>
          </p:nvSpPr>
          <p:spPr>
            <a:xfrm>
              <a:off x="4346618" y="1149184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31DC847-A310-4F7C-A365-585566A099D4}"/>
                </a:ext>
              </a:extLst>
            </p:cNvPr>
            <p:cNvSpPr txBox="1"/>
            <p:nvPr/>
          </p:nvSpPr>
          <p:spPr>
            <a:xfrm>
              <a:off x="4785772" y="2200450"/>
              <a:ext cx="17334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Absorption</a:t>
              </a:r>
            </a:p>
            <a:p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Joule </a:t>
              </a: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</a:rPr>
                <a:t>effect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, etc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F21878E-3589-473D-92EC-30625879F99E}"/>
                </a:ext>
              </a:extLst>
            </p:cNvPr>
            <p:cNvSpPr txBox="1"/>
            <p:nvPr/>
          </p:nvSpPr>
          <p:spPr>
            <a:xfrm>
              <a:off x="4906217" y="1091748"/>
              <a:ext cx="612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V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35194B9A-D086-47F2-95C9-409DA3EF0022}"/>
              </a:ext>
            </a:extLst>
          </p:cNvPr>
          <p:cNvGrpSpPr/>
          <p:nvPr/>
        </p:nvGrpSpPr>
        <p:grpSpPr>
          <a:xfrm>
            <a:off x="1353071" y="1917156"/>
            <a:ext cx="2285216" cy="1702238"/>
            <a:chOff x="1552845" y="1363096"/>
            <a:chExt cx="2285216" cy="1702238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0526E08D-D6E3-4D8D-A74F-8DCFF48D4A25}"/>
                </a:ext>
              </a:extLst>
            </p:cNvPr>
            <p:cNvSpPr/>
            <p:nvPr/>
          </p:nvSpPr>
          <p:spPr>
            <a:xfrm>
              <a:off x="3135933" y="1939669"/>
              <a:ext cx="457200" cy="5715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852DA46-9BB3-4E03-822C-1E2335D6BEF5}"/>
                </a:ext>
              </a:extLst>
            </p:cNvPr>
            <p:cNvSpPr txBox="1"/>
            <p:nvPr/>
          </p:nvSpPr>
          <p:spPr>
            <a:xfrm>
              <a:off x="3379281" y="2419003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5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endParaRPr lang="fr-FR" sz="3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7DC89CA-40D3-4D8C-B3A9-BB37DA2F182F}"/>
                </a:ext>
              </a:extLst>
            </p:cNvPr>
            <p:cNvSpPr txBox="1"/>
            <p:nvPr/>
          </p:nvSpPr>
          <p:spPr>
            <a:xfrm>
              <a:off x="1552845" y="1908795"/>
              <a:ext cx="17047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Source</a:t>
              </a:r>
            </a:p>
            <a:p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  <a:sym typeface="Wingdings" panose="05000000000000000000" pitchFamily="2" charset="2"/>
                </a:rPr>
                <a:t> </a:t>
              </a:r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radiation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93F3F157-0CA2-435E-BD4D-1F43CFF9FC36}"/>
                </a:ext>
              </a:extLst>
            </p:cNvPr>
            <p:cNvSpPr txBox="1"/>
            <p:nvPr/>
          </p:nvSpPr>
          <p:spPr>
            <a:xfrm>
              <a:off x="2963199" y="1363096"/>
              <a:ext cx="612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rgbClr val="0070C0"/>
                  </a:solidFill>
                </a:rPr>
                <a:t>V</a:t>
              </a:r>
              <a:r>
                <a:rPr lang="fr-FR" sz="2400" dirty="0">
                  <a:solidFill>
                    <a:srgbClr val="0070C0"/>
                  </a:solidFill>
                </a:rPr>
                <a:t>1</a:t>
              </a:r>
              <a:endParaRPr lang="fr-FR" sz="3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FAE0187-1FD5-48FD-A1D5-4D6BBF11AC1B}"/>
              </a:ext>
            </a:extLst>
          </p:cNvPr>
          <p:cNvSpPr/>
          <p:nvPr/>
        </p:nvSpPr>
        <p:spPr>
          <a:xfrm>
            <a:off x="2763425" y="69228"/>
            <a:ext cx="319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/>
              <a:t>An </a:t>
            </a:r>
            <a:r>
              <a:rPr lang="fr-FR" sz="3600" dirty="0" err="1"/>
              <a:t>example</a:t>
            </a:r>
            <a:endParaRPr lang="fr-FR" sz="3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5B45CB-63E5-457D-BD58-F00918E8E969}"/>
              </a:ext>
            </a:extLst>
          </p:cNvPr>
          <p:cNvSpPr txBox="1"/>
          <p:nvPr/>
        </p:nvSpPr>
        <p:spPr>
          <a:xfrm>
            <a:off x="119326" y="5212192"/>
            <a:ext cx="89333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00B050"/>
                </a:solidFill>
              </a:rPr>
              <a:t>Power </a:t>
            </a:r>
            <a:r>
              <a:rPr lang="fr-FR" sz="3200" dirty="0" err="1">
                <a:solidFill>
                  <a:srgbClr val="00B050"/>
                </a:solidFill>
              </a:rPr>
              <a:t>outside</a:t>
            </a:r>
            <a:r>
              <a:rPr lang="fr-FR" sz="3200" dirty="0">
                <a:solidFill>
                  <a:srgbClr val="00B050"/>
                </a:solidFill>
              </a:rPr>
              <a:t> V </a:t>
            </a:r>
          </a:p>
          <a:p>
            <a:r>
              <a:rPr lang="fr-FR" sz="3200" dirty="0"/>
              <a:t>= </a:t>
            </a:r>
            <a:r>
              <a:rPr lang="fr-FR" sz="3200" dirty="0">
                <a:solidFill>
                  <a:srgbClr val="0070C0"/>
                </a:solidFill>
              </a:rPr>
              <a:t>Power </a:t>
            </a:r>
            <a:r>
              <a:rPr lang="fr-FR" sz="3200" dirty="0" err="1">
                <a:solidFill>
                  <a:srgbClr val="0070C0"/>
                </a:solidFill>
              </a:rPr>
              <a:t>radiated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 err="1">
                <a:solidFill>
                  <a:srgbClr val="0070C0"/>
                </a:solidFill>
              </a:rPr>
              <a:t>inside</a:t>
            </a:r>
            <a:r>
              <a:rPr lang="fr-FR" sz="3200" dirty="0">
                <a:solidFill>
                  <a:srgbClr val="0070C0"/>
                </a:solidFill>
              </a:rPr>
              <a:t> V </a:t>
            </a:r>
            <a:r>
              <a:rPr lang="fr-FR" sz="3200" dirty="0"/>
              <a:t>– 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Power </a:t>
            </a:r>
            <a:r>
              <a:rPr lang="fr-FR" sz="3200" dirty="0" err="1">
                <a:solidFill>
                  <a:schemeClr val="accent6">
                    <a:lumMod val="75000"/>
                  </a:schemeClr>
                </a:solidFill>
              </a:rPr>
              <a:t>absorbed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accent6">
                    <a:lumMod val="75000"/>
                  </a:schemeClr>
                </a:solidFill>
              </a:rPr>
              <a:t>inside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420602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6F98878-4101-4EAB-BD88-473BD5271894}"/>
              </a:ext>
            </a:extLst>
          </p:cNvPr>
          <p:cNvSpPr/>
          <p:nvPr/>
        </p:nvSpPr>
        <p:spPr>
          <a:xfrm>
            <a:off x="2072747" y="1356135"/>
            <a:ext cx="4446993" cy="32338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6CF03E-97F3-4484-AACF-74519FEEF990}"/>
              </a:ext>
            </a:extLst>
          </p:cNvPr>
          <p:cNvSpPr txBox="1"/>
          <p:nvPr/>
        </p:nvSpPr>
        <p:spPr>
          <a:xfrm>
            <a:off x="6257802" y="3659894"/>
            <a:ext cx="60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BBA364-8D07-42E4-9D35-C263703786E6}"/>
              </a:ext>
            </a:extLst>
          </p:cNvPr>
          <p:cNvSpPr txBox="1"/>
          <p:nvPr/>
        </p:nvSpPr>
        <p:spPr>
          <a:xfrm>
            <a:off x="4667959" y="3853559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V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FEA9ADB-5B97-47F5-8122-58CF2ADF9BD8}"/>
              </a:ext>
            </a:extLst>
          </p:cNvPr>
          <p:cNvGrpSpPr/>
          <p:nvPr/>
        </p:nvGrpSpPr>
        <p:grpSpPr>
          <a:xfrm>
            <a:off x="4146844" y="1645808"/>
            <a:ext cx="2172642" cy="1939699"/>
            <a:chOff x="4346618" y="1091748"/>
            <a:chExt cx="2172642" cy="193969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5C5A832-E0EE-46F0-878A-F21359CAC92C}"/>
                </a:ext>
              </a:extLst>
            </p:cNvPr>
            <p:cNvSpPr/>
            <p:nvPr/>
          </p:nvSpPr>
          <p:spPr>
            <a:xfrm>
              <a:off x="4482133" y="1653919"/>
              <a:ext cx="988192" cy="509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E6F2520-096F-42C9-9476-2A75A18B16BF}"/>
                </a:ext>
              </a:extLst>
            </p:cNvPr>
            <p:cNvSpPr txBox="1"/>
            <p:nvPr/>
          </p:nvSpPr>
          <p:spPr>
            <a:xfrm>
              <a:off x="4346618" y="1149184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31DC847-A310-4F7C-A365-585566A099D4}"/>
                </a:ext>
              </a:extLst>
            </p:cNvPr>
            <p:cNvSpPr txBox="1"/>
            <p:nvPr/>
          </p:nvSpPr>
          <p:spPr>
            <a:xfrm>
              <a:off x="4785772" y="2200450"/>
              <a:ext cx="17334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Absorption</a:t>
              </a:r>
            </a:p>
            <a:p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Joule </a:t>
              </a: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</a:rPr>
                <a:t>effect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, etc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F21878E-3589-473D-92EC-30625879F99E}"/>
                </a:ext>
              </a:extLst>
            </p:cNvPr>
            <p:cNvSpPr txBox="1"/>
            <p:nvPr/>
          </p:nvSpPr>
          <p:spPr>
            <a:xfrm>
              <a:off x="4906217" y="1091748"/>
              <a:ext cx="612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V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A5B45CB-63E5-457D-BD58-F00918E8E969}"/>
              </a:ext>
            </a:extLst>
          </p:cNvPr>
          <p:cNvSpPr txBox="1"/>
          <p:nvPr/>
        </p:nvSpPr>
        <p:spPr>
          <a:xfrm>
            <a:off x="119326" y="5212192"/>
            <a:ext cx="89333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00B050"/>
                </a:solidFill>
              </a:rPr>
              <a:t>Power </a:t>
            </a:r>
            <a:r>
              <a:rPr lang="fr-FR" sz="3200" dirty="0" err="1">
                <a:solidFill>
                  <a:srgbClr val="00B050"/>
                </a:solidFill>
              </a:rPr>
              <a:t>outside</a:t>
            </a:r>
            <a:r>
              <a:rPr lang="fr-FR" sz="3200" dirty="0">
                <a:solidFill>
                  <a:srgbClr val="00B050"/>
                </a:solidFill>
              </a:rPr>
              <a:t> V </a:t>
            </a:r>
          </a:p>
          <a:p>
            <a:r>
              <a:rPr lang="fr-FR" sz="3200" dirty="0"/>
              <a:t>= </a:t>
            </a:r>
            <a:r>
              <a:rPr lang="fr-FR" sz="3200" dirty="0">
                <a:solidFill>
                  <a:srgbClr val="0070C0"/>
                </a:solidFill>
              </a:rPr>
              <a:t>Power </a:t>
            </a:r>
            <a:r>
              <a:rPr lang="fr-FR" sz="3200" dirty="0" err="1">
                <a:solidFill>
                  <a:srgbClr val="0070C0"/>
                </a:solidFill>
              </a:rPr>
              <a:t>radiated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 err="1">
                <a:solidFill>
                  <a:srgbClr val="0070C0"/>
                </a:solidFill>
              </a:rPr>
              <a:t>inside</a:t>
            </a:r>
            <a:r>
              <a:rPr lang="fr-FR" sz="3200" dirty="0">
                <a:solidFill>
                  <a:srgbClr val="0070C0"/>
                </a:solidFill>
              </a:rPr>
              <a:t> V </a:t>
            </a:r>
            <a:r>
              <a:rPr lang="fr-FR" sz="3200" dirty="0"/>
              <a:t>– 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Power </a:t>
            </a:r>
            <a:r>
              <a:rPr lang="fr-FR" sz="3200" dirty="0" err="1">
                <a:solidFill>
                  <a:schemeClr val="accent6">
                    <a:lumMod val="75000"/>
                  </a:schemeClr>
                </a:solidFill>
              </a:rPr>
              <a:t>absorbed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accent6">
                    <a:lumMod val="75000"/>
                  </a:schemeClr>
                </a:solidFill>
              </a:rPr>
              <a:t>inside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 V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B3CDDF-0A36-4C1C-8471-475715E7CAC1}"/>
              </a:ext>
            </a:extLst>
          </p:cNvPr>
          <p:cNvGrpSpPr/>
          <p:nvPr/>
        </p:nvGrpSpPr>
        <p:grpSpPr>
          <a:xfrm>
            <a:off x="2886807" y="2802635"/>
            <a:ext cx="992579" cy="1034322"/>
            <a:chOff x="3126954" y="1752402"/>
            <a:chExt cx="992579" cy="1034322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F24E487-99E2-4016-BC56-69AA52B94685}"/>
                </a:ext>
              </a:extLst>
            </p:cNvPr>
            <p:cNvSpPr/>
            <p:nvPr/>
          </p:nvSpPr>
          <p:spPr>
            <a:xfrm>
              <a:off x="3282270" y="22588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4512ACB-E607-4CD0-AB48-2821A7A620D5}"/>
                </a:ext>
              </a:extLst>
            </p:cNvPr>
            <p:cNvSpPr txBox="1"/>
            <p:nvPr/>
          </p:nvSpPr>
          <p:spPr>
            <a:xfrm>
              <a:off x="3382054" y="2140393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5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endParaRPr lang="fr-FR" sz="3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3BBA087-B0E9-457B-937A-BD338A3B94AE}"/>
                </a:ext>
              </a:extLst>
            </p:cNvPr>
            <p:cNvSpPr txBox="1"/>
            <p:nvPr/>
          </p:nvSpPr>
          <p:spPr>
            <a:xfrm>
              <a:off x="3126954" y="1752402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>
                  <a:solidFill>
                    <a:schemeClr val="accent5">
                      <a:lumMod val="75000"/>
                    </a:schemeClr>
                  </a:solidFill>
                </a:rPr>
                <a:t>Dipole</a:t>
              </a:r>
              <a:endParaRPr lang="fr-FR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DC3FED4F-169A-43CC-90D1-18088217420C}"/>
              </a:ext>
            </a:extLst>
          </p:cNvPr>
          <p:cNvSpPr/>
          <p:nvPr/>
        </p:nvSpPr>
        <p:spPr>
          <a:xfrm rot="17918703">
            <a:off x="2197704" y="2610468"/>
            <a:ext cx="673100" cy="9555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506D7A2-112C-4E2C-8D9E-9C16D2F6D24A}"/>
              </a:ext>
            </a:extLst>
          </p:cNvPr>
          <p:cNvSpPr txBox="1"/>
          <p:nvPr/>
        </p:nvSpPr>
        <p:spPr>
          <a:xfrm>
            <a:off x="457948" y="2256340"/>
            <a:ext cx="1615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0000"/>
                </a:solidFill>
              </a:rPr>
              <a:t>Point-like source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1B4D08-7CF1-4E28-8077-37B9360900F6}"/>
              </a:ext>
            </a:extLst>
          </p:cNvPr>
          <p:cNvSpPr/>
          <p:nvPr/>
        </p:nvSpPr>
        <p:spPr>
          <a:xfrm>
            <a:off x="225623" y="140626"/>
            <a:ext cx="826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/>
              <a:t>The source = </a:t>
            </a:r>
            <a:r>
              <a:rPr lang="fr-FR" sz="3600" dirty="0" err="1"/>
              <a:t>dipole</a:t>
            </a:r>
            <a:r>
              <a:rPr lang="fr-FR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avec flèche 9"/>
          <p:cNvCxnSpPr/>
          <p:nvPr/>
        </p:nvCxnSpPr>
        <p:spPr>
          <a:xfrm flipH="1" flipV="1">
            <a:off x="1182652" y="2471871"/>
            <a:ext cx="8709" cy="1802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1047671" y="4074247"/>
            <a:ext cx="2512421" cy="4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364046" y="3943622"/>
            <a:ext cx="949236" cy="1114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rme libre 26"/>
          <p:cNvSpPr/>
          <p:nvPr/>
        </p:nvSpPr>
        <p:spPr>
          <a:xfrm>
            <a:off x="2932516" y="2738412"/>
            <a:ext cx="531258" cy="676067"/>
          </a:xfrm>
          <a:custGeom>
            <a:avLst/>
            <a:gdLst>
              <a:gd name="connsiteX0" fmla="*/ 204717 w 728046"/>
              <a:gd name="connsiteY0" fmla="*/ 68239 h 900752"/>
              <a:gd name="connsiteX1" fmla="*/ 204717 w 728046"/>
              <a:gd name="connsiteY1" fmla="*/ 68239 h 900752"/>
              <a:gd name="connsiteX2" fmla="*/ 95535 w 728046"/>
              <a:gd name="connsiteY2" fmla="*/ 136478 h 900752"/>
              <a:gd name="connsiteX3" fmla="*/ 54591 w 728046"/>
              <a:gd name="connsiteY3" fmla="*/ 191069 h 900752"/>
              <a:gd name="connsiteX4" fmla="*/ 13648 w 728046"/>
              <a:gd name="connsiteY4" fmla="*/ 232012 h 900752"/>
              <a:gd name="connsiteX5" fmla="*/ 0 w 728046"/>
              <a:gd name="connsiteY5" fmla="*/ 272955 h 900752"/>
              <a:gd name="connsiteX6" fmla="*/ 95535 w 728046"/>
              <a:gd name="connsiteY6" fmla="*/ 409433 h 900752"/>
              <a:gd name="connsiteX7" fmla="*/ 150126 w 728046"/>
              <a:gd name="connsiteY7" fmla="*/ 436728 h 900752"/>
              <a:gd name="connsiteX8" fmla="*/ 136478 w 728046"/>
              <a:gd name="connsiteY8" fmla="*/ 491320 h 900752"/>
              <a:gd name="connsiteX9" fmla="*/ 68239 w 728046"/>
              <a:gd name="connsiteY9" fmla="*/ 573206 h 900752"/>
              <a:gd name="connsiteX10" fmla="*/ 40944 w 728046"/>
              <a:gd name="connsiteY10" fmla="*/ 614149 h 900752"/>
              <a:gd name="connsiteX11" fmla="*/ 54591 w 728046"/>
              <a:gd name="connsiteY11" fmla="*/ 723331 h 900752"/>
              <a:gd name="connsiteX12" fmla="*/ 68239 w 728046"/>
              <a:gd name="connsiteY12" fmla="*/ 764275 h 900752"/>
              <a:gd name="connsiteX13" fmla="*/ 191069 w 728046"/>
              <a:gd name="connsiteY13" fmla="*/ 873457 h 900752"/>
              <a:gd name="connsiteX14" fmla="*/ 300251 w 728046"/>
              <a:gd name="connsiteY14" fmla="*/ 900752 h 900752"/>
              <a:gd name="connsiteX15" fmla="*/ 450376 w 728046"/>
              <a:gd name="connsiteY15" fmla="*/ 887105 h 900752"/>
              <a:gd name="connsiteX16" fmla="*/ 477672 w 728046"/>
              <a:gd name="connsiteY16" fmla="*/ 846161 h 900752"/>
              <a:gd name="connsiteX17" fmla="*/ 532263 w 728046"/>
              <a:gd name="connsiteY17" fmla="*/ 682388 h 900752"/>
              <a:gd name="connsiteX18" fmla="*/ 559558 w 728046"/>
              <a:gd name="connsiteY18" fmla="*/ 600502 h 900752"/>
              <a:gd name="connsiteX19" fmla="*/ 614150 w 728046"/>
              <a:gd name="connsiteY19" fmla="*/ 573206 h 900752"/>
              <a:gd name="connsiteX20" fmla="*/ 655093 w 728046"/>
              <a:gd name="connsiteY20" fmla="*/ 559558 h 900752"/>
              <a:gd name="connsiteX21" fmla="*/ 696036 w 728046"/>
              <a:gd name="connsiteY21" fmla="*/ 532263 h 900752"/>
              <a:gd name="connsiteX22" fmla="*/ 723332 w 728046"/>
              <a:gd name="connsiteY22" fmla="*/ 491320 h 900752"/>
              <a:gd name="connsiteX23" fmla="*/ 682388 w 728046"/>
              <a:gd name="connsiteY23" fmla="*/ 245660 h 900752"/>
              <a:gd name="connsiteX24" fmla="*/ 641445 w 728046"/>
              <a:gd name="connsiteY24" fmla="*/ 218364 h 900752"/>
              <a:gd name="connsiteX25" fmla="*/ 614150 w 728046"/>
              <a:gd name="connsiteY25" fmla="*/ 177421 h 900752"/>
              <a:gd name="connsiteX26" fmla="*/ 573206 w 728046"/>
              <a:gd name="connsiteY26" fmla="*/ 163773 h 900752"/>
              <a:gd name="connsiteX27" fmla="*/ 545911 w 728046"/>
              <a:gd name="connsiteY27" fmla="*/ 81887 h 900752"/>
              <a:gd name="connsiteX28" fmla="*/ 532263 w 728046"/>
              <a:gd name="connsiteY28" fmla="*/ 40943 h 900752"/>
              <a:gd name="connsiteX29" fmla="*/ 491320 w 728046"/>
              <a:gd name="connsiteY29" fmla="*/ 0 h 900752"/>
              <a:gd name="connsiteX30" fmla="*/ 327547 w 728046"/>
              <a:gd name="connsiteY30" fmla="*/ 13648 h 900752"/>
              <a:gd name="connsiteX31" fmla="*/ 286603 w 728046"/>
              <a:gd name="connsiteY31" fmla="*/ 40943 h 900752"/>
              <a:gd name="connsiteX32" fmla="*/ 204717 w 728046"/>
              <a:gd name="connsiteY32" fmla="*/ 68239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28046" h="900752">
                <a:moveTo>
                  <a:pt x="204717" y="68239"/>
                </a:moveTo>
                <a:lnTo>
                  <a:pt x="204717" y="68239"/>
                </a:lnTo>
                <a:cubicBezTo>
                  <a:pt x="168323" y="90985"/>
                  <a:pt x="128751" y="109301"/>
                  <a:pt x="95535" y="136478"/>
                </a:cubicBezTo>
                <a:cubicBezTo>
                  <a:pt x="77930" y="150882"/>
                  <a:pt x="69394" y="173799"/>
                  <a:pt x="54591" y="191069"/>
                </a:cubicBezTo>
                <a:cubicBezTo>
                  <a:pt x="42030" y="205723"/>
                  <a:pt x="27296" y="218364"/>
                  <a:pt x="13648" y="232012"/>
                </a:cubicBezTo>
                <a:cubicBezTo>
                  <a:pt x="9099" y="245660"/>
                  <a:pt x="0" y="258569"/>
                  <a:pt x="0" y="272955"/>
                </a:cubicBezTo>
                <a:cubicBezTo>
                  <a:pt x="0" y="330373"/>
                  <a:pt x="47740" y="385536"/>
                  <a:pt x="95535" y="409433"/>
                </a:cubicBezTo>
                <a:lnTo>
                  <a:pt x="150126" y="436728"/>
                </a:lnTo>
                <a:cubicBezTo>
                  <a:pt x="145577" y="454925"/>
                  <a:pt x="143867" y="474079"/>
                  <a:pt x="136478" y="491320"/>
                </a:cubicBezTo>
                <a:cubicBezTo>
                  <a:pt x="118540" y="533176"/>
                  <a:pt x="97172" y="538487"/>
                  <a:pt x="68239" y="573206"/>
                </a:cubicBezTo>
                <a:cubicBezTo>
                  <a:pt x="57738" y="585807"/>
                  <a:pt x="50042" y="600501"/>
                  <a:pt x="40944" y="614149"/>
                </a:cubicBezTo>
                <a:cubicBezTo>
                  <a:pt x="45493" y="650543"/>
                  <a:pt x="48030" y="687245"/>
                  <a:pt x="54591" y="723331"/>
                </a:cubicBezTo>
                <a:cubicBezTo>
                  <a:pt x="57164" y="737485"/>
                  <a:pt x="59407" y="752919"/>
                  <a:pt x="68239" y="764275"/>
                </a:cubicBezTo>
                <a:cubicBezTo>
                  <a:pt x="76246" y="774570"/>
                  <a:pt x="154329" y="860097"/>
                  <a:pt x="191069" y="873457"/>
                </a:cubicBezTo>
                <a:cubicBezTo>
                  <a:pt x="226324" y="886277"/>
                  <a:pt x="263857" y="891654"/>
                  <a:pt x="300251" y="900752"/>
                </a:cubicBezTo>
                <a:cubicBezTo>
                  <a:pt x="350293" y="896203"/>
                  <a:pt x="402350" y="901882"/>
                  <a:pt x="450376" y="887105"/>
                </a:cubicBezTo>
                <a:cubicBezTo>
                  <a:pt x="466054" y="882281"/>
                  <a:pt x="469534" y="860403"/>
                  <a:pt x="477672" y="846161"/>
                </a:cubicBezTo>
                <a:cubicBezTo>
                  <a:pt x="526910" y="759993"/>
                  <a:pt x="490506" y="807662"/>
                  <a:pt x="532263" y="682388"/>
                </a:cubicBezTo>
                <a:cubicBezTo>
                  <a:pt x="541361" y="655093"/>
                  <a:pt x="533824" y="613369"/>
                  <a:pt x="559558" y="600502"/>
                </a:cubicBezTo>
                <a:cubicBezTo>
                  <a:pt x="577755" y="591403"/>
                  <a:pt x="595450" y="581220"/>
                  <a:pt x="614150" y="573206"/>
                </a:cubicBezTo>
                <a:cubicBezTo>
                  <a:pt x="627373" y="567539"/>
                  <a:pt x="642226" y="565992"/>
                  <a:pt x="655093" y="559558"/>
                </a:cubicBezTo>
                <a:cubicBezTo>
                  <a:pt x="669764" y="552223"/>
                  <a:pt x="682388" y="541361"/>
                  <a:pt x="696036" y="532263"/>
                </a:cubicBezTo>
                <a:cubicBezTo>
                  <a:pt x="705135" y="518615"/>
                  <a:pt x="722422" y="507697"/>
                  <a:pt x="723332" y="491320"/>
                </a:cubicBezTo>
                <a:cubicBezTo>
                  <a:pt x="727035" y="424663"/>
                  <a:pt x="743198" y="306470"/>
                  <a:pt x="682388" y="245660"/>
                </a:cubicBezTo>
                <a:cubicBezTo>
                  <a:pt x="670790" y="234062"/>
                  <a:pt x="655093" y="227463"/>
                  <a:pt x="641445" y="218364"/>
                </a:cubicBezTo>
                <a:cubicBezTo>
                  <a:pt x="632347" y="204716"/>
                  <a:pt x="626958" y="187667"/>
                  <a:pt x="614150" y="177421"/>
                </a:cubicBezTo>
                <a:cubicBezTo>
                  <a:pt x="602916" y="168434"/>
                  <a:pt x="581568" y="175480"/>
                  <a:pt x="573206" y="163773"/>
                </a:cubicBezTo>
                <a:cubicBezTo>
                  <a:pt x="556483" y="140360"/>
                  <a:pt x="555009" y="109182"/>
                  <a:pt x="545911" y="81887"/>
                </a:cubicBezTo>
                <a:cubicBezTo>
                  <a:pt x="541362" y="68239"/>
                  <a:pt x="542436" y="51116"/>
                  <a:pt x="532263" y="40943"/>
                </a:cubicBezTo>
                <a:lnTo>
                  <a:pt x="491320" y="0"/>
                </a:lnTo>
                <a:cubicBezTo>
                  <a:pt x="436729" y="4549"/>
                  <a:pt x="381263" y="2905"/>
                  <a:pt x="327547" y="13648"/>
                </a:cubicBezTo>
                <a:cubicBezTo>
                  <a:pt x="311463" y="16865"/>
                  <a:pt x="301592" y="34281"/>
                  <a:pt x="286603" y="40943"/>
                </a:cubicBezTo>
                <a:cubicBezTo>
                  <a:pt x="260311" y="52628"/>
                  <a:pt x="218365" y="63690"/>
                  <a:pt x="204717" y="68239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/>
              <p:cNvSpPr txBox="1"/>
              <p:nvPr/>
            </p:nvSpPr>
            <p:spPr>
              <a:xfrm>
                <a:off x="1574537" y="3168555"/>
                <a:ext cx="679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37" y="3168555"/>
                <a:ext cx="679269" cy="369332"/>
              </a:xfrm>
              <a:prstGeom prst="rect">
                <a:avLst/>
              </a:prstGeom>
              <a:blipFill>
                <a:blip r:embed="rId2"/>
                <a:stretch>
                  <a:fillRect t="-23333" r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/>
          <p:cNvSpPr txBox="1"/>
          <p:nvPr/>
        </p:nvSpPr>
        <p:spPr>
          <a:xfrm>
            <a:off x="372755" y="49189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3494778" y="398280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882206" y="23455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3196DE9-323C-4280-B51F-1F35573DC650}"/>
              </a:ext>
            </a:extLst>
          </p:cNvPr>
          <p:cNvGrpSpPr/>
          <p:nvPr/>
        </p:nvGrpSpPr>
        <p:grpSpPr>
          <a:xfrm>
            <a:off x="1200069" y="2615561"/>
            <a:ext cx="1811384" cy="1467395"/>
            <a:chOff x="1276261" y="2616927"/>
            <a:chExt cx="1811384" cy="1467395"/>
          </a:xfrm>
        </p:grpSpPr>
        <p:sp>
          <p:nvSpPr>
            <p:cNvPr id="6" name="Ellipse 5"/>
            <p:cNvSpPr/>
            <p:nvPr/>
          </p:nvSpPr>
          <p:spPr>
            <a:xfrm>
              <a:off x="2532822" y="3046388"/>
              <a:ext cx="184724" cy="1847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8B38B8D6-8A9F-4B21-9E16-73A12D546141}"/>
                </a:ext>
              </a:extLst>
            </p:cNvPr>
            <p:cNvGrpSpPr/>
            <p:nvPr/>
          </p:nvGrpSpPr>
          <p:grpSpPr>
            <a:xfrm>
              <a:off x="1276261" y="2616927"/>
              <a:ext cx="1811384" cy="1467395"/>
              <a:chOff x="1276261" y="2616927"/>
              <a:chExt cx="1811384" cy="1467395"/>
            </a:xfrm>
          </p:grpSpPr>
          <p:cxnSp>
            <p:nvCxnSpPr>
              <p:cNvPr id="7" name="Connecteur droit avec flèche 6"/>
              <p:cNvCxnSpPr/>
              <p:nvPr/>
            </p:nvCxnSpPr>
            <p:spPr>
              <a:xfrm>
                <a:off x="2399667" y="2960919"/>
                <a:ext cx="461554" cy="33092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/>
              <p:cNvCxnSpPr/>
              <p:nvPr/>
            </p:nvCxnSpPr>
            <p:spPr>
              <a:xfrm flipV="1">
                <a:off x="1276261" y="3108963"/>
                <a:ext cx="1375954" cy="9753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ZoneTexte 37"/>
                  <p:cNvSpPr txBox="1"/>
                  <p:nvPr/>
                </p:nvSpPr>
                <p:spPr>
                  <a:xfrm>
                    <a:off x="1968593" y="2616927"/>
                    <a:ext cx="1119052" cy="390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fr-FR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ZoneTexte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8593" y="2616927"/>
                    <a:ext cx="1119052" cy="39074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0313" b="-468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80EF1DF5-BE25-4C22-8432-4D7D739369E4}"/>
              </a:ext>
            </a:extLst>
          </p:cNvPr>
          <p:cNvGrpSpPr/>
          <p:nvPr/>
        </p:nvGrpSpPr>
        <p:grpSpPr>
          <a:xfrm>
            <a:off x="1182651" y="3464648"/>
            <a:ext cx="1888420" cy="627018"/>
            <a:chOff x="1258843" y="3466014"/>
            <a:chExt cx="1888420" cy="627018"/>
          </a:xfrm>
        </p:grpSpPr>
        <p:cxnSp>
          <p:nvCxnSpPr>
            <p:cNvPr id="31" name="Connecteur droit avec flèche 30"/>
            <p:cNvCxnSpPr>
              <a:endCxn id="39" idx="2"/>
            </p:cNvCxnSpPr>
            <p:nvPr/>
          </p:nvCxnSpPr>
          <p:spPr>
            <a:xfrm flipV="1">
              <a:off x="1258843" y="3563177"/>
              <a:ext cx="1452505" cy="52985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2116637" y="3670664"/>
                  <a:ext cx="6792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/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6637" y="3670664"/>
                  <a:ext cx="67926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2951" r="-270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Ellipse 38"/>
            <p:cNvSpPr/>
            <p:nvPr/>
          </p:nvSpPr>
          <p:spPr>
            <a:xfrm>
              <a:off x="2711348" y="3521004"/>
              <a:ext cx="84345" cy="8434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2765427" y="3466014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</a:t>
              </a: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934458" y="37825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/>
              <p:cNvSpPr txBox="1"/>
              <p:nvPr/>
            </p:nvSpPr>
            <p:spPr>
              <a:xfrm>
                <a:off x="4784012" y="5576222"/>
                <a:ext cx="3312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d>
                        <m:dPr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acc>
                        <m:accPr>
                          <m:chr m:val="⃗"/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012" y="5576222"/>
                <a:ext cx="3312317" cy="369332"/>
              </a:xfrm>
              <a:prstGeom prst="rect">
                <a:avLst/>
              </a:prstGeom>
              <a:blipFill>
                <a:blip r:embed="rId5"/>
                <a:stretch>
                  <a:fillRect l="-2394" t="-38333" r="-2762" b="-3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-334466" y="128273"/>
            <a:ext cx="43434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rgbClr val="00B050"/>
                </a:solidFill>
              </a:rPr>
              <a:t>Radiating</a:t>
            </a:r>
            <a:r>
              <a:rPr lang="fr-FR" sz="3200" dirty="0">
                <a:solidFill>
                  <a:srgbClr val="00B050"/>
                </a:solidFill>
              </a:rPr>
              <a:t> </a:t>
            </a:r>
            <a:r>
              <a:rPr lang="fr-FR" sz="3200" dirty="0" err="1">
                <a:solidFill>
                  <a:srgbClr val="00B050"/>
                </a:solidFill>
              </a:rPr>
              <a:t>dipole</a:t>
            </a:r>
            <a:endParaRPr lang="fr-FR" sz="3200" dirty="0">
              <a:solidFill>
                <a:srgbClr val="00B050"/>
              </a:solidFill>
            </a:endParaRPr>
          </a:p>
          <a:p>
            <a:pPr algn="ctr"/>
            <a:r>
              <a:rPr lang="fr-FR" dirty="0">
                <a:solidFill>
                  <a:srgbClr val="0070C0"/>
                </a:solidFill>
              </a:rPr>
              <a:t>(in </a:t>
            </a:r>
            <a:r>
              <a:rPr lang="fr-FR" dirty="0" err="1">
                <a:solidFill>
                  <a:srgbClr val="0070C0"/>
                </a:solidFill>
              </a:rPr>
              <a:t>Harmonic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regime</a:t>
            </a:r>
            <a:r>
              <a:rPr lang="fr-FR" dirty="0">
                <a:solidFill>
                  <a:srgbClr val="0070C0"/>
                </a:solidFill>
              </a:rPr>
              <a:t>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/>
              <p:cNvSpPr txBox="1"/>
              <p:nvPr/>
            </p:nvSpPr>
            <p:spPr>
              <a:xfrm>
                <a:off x="4534304" y="1836899"/>
                <a:ext cx="2686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⃗"/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acc>
                        <m:accPr>
                          <m:chr m:val="⃗"/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304" y="1836899"/>
                <a:ext cx="2686569" cy="369332"/>
              </a:xfrm>
              <a:prstGeom prst="rect">
                <a:avLst/>
              </a:prstGeom>
              <a:blipFill>
                <a:blip r:embed="rId6"/>
                <a:stretch>
                  <a:fillRect l="-2268" t="-36066" r="-3628" b="-344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ZoneTexte 47"/>
          <p:cNvSpPr txBox="1"/>
          <p:nvPr/>
        </p:nvSpPr>
        <p:spPr>
          <a:xfrm>
            <a:off x="4373652" y="2781331"/>
            <a:ext cx="3065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Current</a:t>
            </a:r>
            <a:r>
              <a:rPr lang="fr-FR" sz="2400" b="1" dirty="0"/>
              <a:t> </a:t>
            </a:r>
            <a:r>
              <a:rPr lang="fr-FR" sz="2400" b="1" dirty="0" err="1"/>
              <a:t>density</a:t>
            </a:r>
            <a:r>
              <a:rPr lang="fr-FR" sz="2400" b="1" dirty="0"/>
              <a:t> </a:t>
            </a:r>
          </a:p>
          <a:p>
            <a:endParaRPr lang="fr-F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ZoneTexte 48"/>
              <p:cNvSpPr txBox="1"/>
              <p:nvPr/>
            </p:nvSpPr>
            <p:spPr>
              <a:xfrm>
                <a:off x="4760338" y="3307629"/>
                <a:ext cx="3831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38" y="3307629"/>
                <a:ext cx="3831946" cy="369332"/>
              </a:xfrm>
              <a:prstGeom prst="rect">
                <a:avLst/>
              </a:prstGeom>
              <a:blipFill>
                <a:blip r:embed="rId7"/>
                <a:stretch>
                  <a:fillRect l="-2070" t="-38333" r="-2389" b="-3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ZoneTexte 49"/>
          <p:cNvSpPr txBox="1"/>
          <p:nvPr/>
        </p:nvSpPr>
        <p:spPr>
          <a:xfrm>
            <a:off x="4373652" y="5006961"/>
            <a:ext cx="4416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first approximation, </a:t>
            </a:r>
            <a:r>
              <a:rPr lang="fr-FR" sz="2400" dirty="0" err="1"/>
              <a:t>we</a:t>
            </a:r>
            <a:r>
              <a:rPr lang="fr-FR" sz="2400" dirty="0"/>
              <a:t> have: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/>
              <p:cNvSpPr txBox="1"/>
              <p:nvPr/>
            </p:nvSpPr>
            <p:spPr>
              <a:xfrm>
                <a:off x="4534304" y="1377464"/>
                <a:ext cx="39553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fr-F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fr-FR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FR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F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304" y="1377464"/>
                <a:ext cx="3955314" cy="369332"/>
              </a:xfrm>
              <a:prstGeom prst="rect">
                <a:avLst/>
              </a:prstGeom>
              <a:blipFill>
                <a:blip r:embed="rId8"/>
                <a:stretch>
                  <a:fillRect l="-1387" t="-37705" r="-2157" b="-327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ZoneTexte 54"/>
          <p:cNvSpPr txBox="1"/>
          <p:nvPr/>
        </p:nvSpPr>
        <p:spPr>
          <a:xfrm>
            <a:off x="4307882" y="868853"/>
            <a:ext cx="270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Dipole</a:t>
            </a:r>
            <a:r>
              <a:rPr lang="fr-FR" sz="2400" b="1" dirty="0"/>
              <a:t> moment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ZoneTexte 55"/>
              <p:cNvSpPr txBox="1"/>
              <p:nvPr/>
            </p:nvSpPr>
            <p:spPr>
              <a:xfrm>
                <a:off x="4400947" y="3690549"/>
                <a:ext cx="44168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Due to a charge distribution </a:t>
                </a:r>
                <a:r>
                  <a:rPr lang="fr-FR" sz="2400" i="1" dirty="0"/>
                  <a:t>q </a:t>
                </a:r>
                <a:r>
                  <a:rPr lang="fr-FR" sz="2400" dirty="0"/>
                  <a:t>of </a:t>
                </a:r>
                <a:r>
                  <a:rPr lang="fr-FR" sz="2400" dirty="0" err="1"/>
                  <a:t>coordinate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56" name="ZoneTexte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947" y="3690549"/>
                <a:ext cx="4416805" cy="830997"/>
              </a:xfrm>
              <a:prstGeom prst="rect">
                <a:avLst/>
              </a:prstGeom>
              <a:blipFill>
                <a:blip r:embed="rId9"/>
                <a:stretch>
                  <a:fillRect l="-2210" t="-5839" b="-153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71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  <p:bldP spid="43" grpId="0"/>
      <p:bldP spid="45" grpId="0"/>
      <p:bldP spid="48" grpId="0"/>
      <p:bldP spid="49" grpId="0"/>
      <p:bldP spid="50" grpId="0"/>
      <p:bldP spid="54" grpId="0"/>
      <p:bldP spid="55" grpId="0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0795" y="391353"/>
            <a:ext cx="4299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 err="1"/>
              <a:t>From</a:t>
            </a:r>
            <a:r>
              <a:rPr lang="fr-FR" sz="2800" b="1" dirty="0"/>
              <a:t> the </a:t>
            </a:r>
            <a:r>
              <a:rPr lang="fr-FR" sz="2800" b="1" dirty="0" err="1"/>
              <a:t>Poynting</a:t>
            </a:r>
            <a:r>
              <a:rPr lang="fr-FR" sz="2800" b="1" dirty="0"/>
              <a:t> </a:t>
            </a:r>
            <a:r>
              <a:rPr lang="fr-FR" sz="2800" b="1" dirty="0" err="1"/>
              <a:t>theorem</a:t>
            </a:r>
            <a:endParaRPr lang="fr-FR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2755714" y="1383092"/>
                <a:ext cx="3535904" cy="862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fr-FR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fr-F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acc>
                              <m: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14" y="1383092"/>
                <a:ext cx="3535904" cy="8629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eur droit avec flèche 4"/>
          <p:cNvCxnSpPr/>
          <p:nvPr/>
        </p:nvCxnSpPr>
        <p:spPr>
          <a:xfrm flipV="1">
            <a:off x="2491066" y="2168521"/>
            <a:ext cx="341194" cy="51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894277" y="2782669"/>
            <a:ext cx="309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Dissipated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by time unit </a:t>
            </a:r>
            <a:r>
              <a:rPr lang="fr-FR" b="1" dirty="0">
                <a:solidFill>
                  <a:srgbClr val="FF0000"/>
                </a:solidFill>
              </a:rPr>
              <a:t>= </a:t>
            </a:r>
            <a:r>
              <a:rPr lang="fr-FR" b="1" dirty="0" err="1">
                <a:solidFill>
                  <a:srgbClr val="FF0000"/>
                </a:solidFill>
              </a:rPr>
              <a:t>radiated</a:t>
            </a:r>
            <a:r>
              <a:rPr lang="fr-FR" b="1" dirty="0">
                <a:solidFill>
                  <a:srgbClr val="FF0000"/>
                </a:solidFill>
              </a:rPr>
              <a:t> power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4444971" y="2266332"/>
            <a:ext cx="761999" cy="52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220618" y="2659840"/>
            <a:ext cx="283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Volume</a:t>
            </a:r>
            <a:r>
              <a:rPr lang="fr-FR" sz="1600" dirty="0"/>
              <a:t> </a:t>
            </a:r>
            <a:r>
              <a:rPr lang="fr-FR" sz="2000" b="1" dirty="0">
                <a:solidFill>
                  <a:srgbClr val="FF0000"/>
                </a:solidFill>
              </a:rPr>
              <a:t>of the source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617181" y="3893615"/>
                <a:ext cx="64186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b="1" u="sng" dirty="0">
                    <a:solidFill>
                      <a:srgbClr val="FF0000"/>
                    </a:solidFill>
                  </a:rPr>
                  <a:t>For a </a:t>
                </a:r>
                <a:r>
                  <a:rPr lang="fr-FR" sz="2800" b="1" u="sng" dirty="0" err="1">
                    <a:solidFill>
                      <a:srgbClr val="FF0000"/>
                    </a:solidFill>
                  </a:rPr>
                  <a:t>dipole</a:t>
                </a:r>
                <a:r>
                  <a:rPr lang="fr-FR" sz="2800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</m:oMath>
                </a14:m>
                <a:r>
                  <a:rPr lang="fr-FR" sz="2400" dirty="0"/>
                  <a:t> </a:t>
                </a:r>
                <a:r>
                  <a:rPr lang="fr-FR" sz="2400" dirty="0" err="1"/>
                  <a:t>is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replaced</a:t>
                </a:r>
                <a:r>
                  <a:rPr lang="fr-FR" sz="2400" dirty="0"/>
                  <a:t> by                              : </a:t>
                </a:r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81" y="3893615"/>
                <a:ext cx="6418619" cy="523220"/>
              </a:xfrm>
              <a:prstGeom prst="rect">
                <a:avLst/>
              </a:prstGeom>
              <a:blipFill>
                <a:blip r:embed="rId3"/>
                <a:stretch>
                  <a:fillRect l="-1899" t="-11628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2464213" y="4867020"/>
                <a:ext cx="366869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213" y="4867020"/>
                <a:ext cx="3668697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251881" y="4749421"/>
            <a:ext cx="4039737" cy="1009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5627428" y="5518247"/>
            <a:ext cx="761999" cy="5299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305025" y="5739347"/>
            <a:ext cx="2043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00B050"/>
                </a:solidFill>
              </a:rPr>
              <a:t>Radiated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electric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optical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field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b="1" dirty="0">
                <a:solidFill>
                  <a:srgbClr val="00B050"/>
                </a:solidFill>
              </a:rPr>
              <a:t>at the </a:t>
            </a:r>
            <a:r>
              <a:rPr lang="fr-FR" b="1" dirty="0" err="1">
                <a:solidFill>
                  <a:srgbClr val="00B050"/>
                </a:solidFill>
              </a:rPr>
              <a:t>dipole</a:t>
            </a:r>
            <a:r>
              <a:rPr lang="fr-FR" b="1" dirty="0">
                <a:solidFill>
                  <a:srgbClr val="00B050"/>
                </a:solidFill>
              </a:rPr>
              <a:t> position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AF1D45A-1627-4580-A63E-013B693CD787}"/>
              </a:ext>
            </a:extLst>
          </p:cNvPr>
          <p:cNvCxnSpPr/>
          <p:nvPr/>
        </p:nvCxnSpPr>
        <p:spPr>
          <a:xfrm flipV="1">
            <a:off x="2945693" y="2996415"/>
            <a:ext cx="2274925" cy="34399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002D2532-A714-4868-B9D1-6061BFC54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372" y="2859895"/>
            <a:ext cx="542336" cy="480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F0C829EC-1719-40EE-99E7-F721CDBA6941}"/>
                  </a:ext>
                </a:extLst>
              </p:cNvPr>
              <p:cNvSpPr txBox="1"/>
              <p:nvPr/>
            </p:nvSpPr>
            <p:spPr>
              <a:xfrm>
                <a:off x="4700312" y="3948995"/>
                <a:ext cx="1939673" cy="407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acc>
                        <m:accPr>
                          <m:chr m:val="⃗"/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fr-FR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acc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fr-FR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F0C829EC-1719-40EE-99E7-F721CDBA6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312" y="3948995"/>
                <a:ext cx="1939673" cy="407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06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9826" y="269858"/>
            <a:ext cx="5847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 err="1">
                <a:solidFill>
                  <a:srgbClr val="FF0000"/>
                </a:solidFill>
              </a:rPr>
              <a:t>Dipole</a:t>
            </a:r>
            <a:r>
              <a:rPr lang="fr-FR" sz="2800" b="1" dirty="0">
                <a:solidFill>
                  <a:srgbClr val="FF0000"/>
                </a:solidFill>
              </a:rPr>
              <a:t> in an </a:t>
            </a:r>
            <a:r>
              <a:rPr lang="fr-FR" sz="2800" b="1" u="sng" dirty="0" err="1">
                <a:solidFill>
                  <a:srgbClr val="FF0000"/>
                </a:solidFill>
              </a:rPr>
              <a:t>inhomogeneous</a:t>
            </a:r>
            <a:r>
              <a:rPr lang="fr-FR" sz="2800" b="1" u="sng" dirty="0">
                <a:solidFill>
                  <a:srgbClr val="FF0000"/>
                </a:solidFill>
              </a:rPr>
              <a:t> medium </a:t>
            </a:r>
          </a:p>
        </p:txBody>
      </p:sp>
      <p:sp>
        <p:nvSpPr>
          <p:cNvPr id="6" name="Forme libre 5"/>
          <p:cNvSpPr/>
          <p:nvPr/>
        </p:nvSpPr>
        <p:spPr>
          <a:xfrm>
            <a:off x="2763288" y="1905585"/>
            <a:ext cx="544905" cy="2081785"/>
          </a:xfrm>
          <a:custGeom>
            <a:avLst/>
            <a:gdLst>
              <a:gd name="connsiteX0" fmla="*/ 204717 w 728046"/>
              <a:gd name="connsiteY0" fmla="*/ 68239 h 900752"/>
              <a:gd name="connsiteX1" fmla="*/ 204717 w 728046"/>
              <a:gd name="connsiteY1" fmla="*/ 68239 h 900752"/>
              <a:gd name="connsiteX2" fmla="*/ 95535 w 728046"/>
              <a:gd name="connsiteY2" fmla="*/ 136478 h 900752"/>
              <a:gd name="connsiteX3" fmla="*/ 54591 w 728046"/>
              <a:gd name="connsiteY3" fmla="*/ 191069 h 900752"/>
              <a:gd name="connsiteX4" fmla="*/ 13648 w 728046"/>
              <a:gd name="connsiteY4" fmla="*/ 232012 h 900752"/>
              <a:gd name="connsiteX5" fmla="*/ 0 w 728046"/>
              <a:gd name="connsiteY5" fmla="*/ 272955 h 900752"/>
              <a:gd name="connsiteX6" fmla="*/ 95535 w 728046"/>
              <a:gd name="connsiteY6" fmla="*/ 409433 h 900752"/>
              <a:gd name="connsiteX7" fmla="*/ 150126 w 728046"/>
              <a:gd name="connsiteY7" fmla="*/ 436728 h 900752"/>
              <a:gd name="connsiteX8" fmla="*/ 136478 w 728046"/>
              <a:gd name="connsiteY8" fmla="*/ 491320 h 900752"/>
              <a:gd name="connsiteX9" fmla="*/ 68239 w 728046"/>
              <a:gd name="connsiteY9" fmla="*/ 573206 h 900752"/>
              <a:gd name="connsiteX10" fmla="*/ 40944 w 728046"/>
              <a:gd name="connsiteY10" fmla="*/ 614149 h 900752"/>
              <a:gd name="connsiteX11" fmla="*/ 54591 w 728046"/>
              <a:gd name="connsiteY11" fmla="*/ 723331 h 900752"/>
              <a:gd name="connsiteX12" fmla="*/ 68239 w 728046"/>
              <a:gd name="connsiteY12" fmla="*/ 764275 h 900752"/>
              <a:gd name="connsiteX13" fmla="*/ 191069 w 728046"/>
              <a:gd name="connsiteY13" fmla="*/ 873457 h 900752"/>
              <a:gd name="connsiteX14" fmla="*/ 300251 w 728046"/>
              <a:gd name="connsiteY14" fmla="*/ 900752 h 900752"/>
              <a:gd name="connsiteX15" fmla="*/ 450376 w 728046"/>
              <a:gd name="connsiteY15" fmla="*/ 887105 h 900752"/>
              <a:gd name="connsiteX16" fmla="*/ 477672 w 728046"/>
              <a:gd name="connsiteY16" fmla="*/ 846161 h 900752"/>
              <a:gd name="connsiteX17" fmla="*/ 532263 w 728046"/>
              <a:gd name="connsiteY17" fmla="*/ 682388 h 900752"/>
              <a:gd name="connsiteX18" fmla="*/ 559558 w 728046"/>
              <a:gd name="connsiteY18" fmla="*/ 600502 h 900752"/>
              <a:gd name="connsiteX19" fmla="*/ 614150 w 728046"/>
              <a:gd name="connsiteY19" fmla="*/ 573206 h 900752"/>
              <a:gd name="connsiteX20" fmla="*/ 655093 w 728046"/>
              <a:gd name="connsiteY20" fmla="*/ 559558 h 900752"/>
              <a:gd name="connsiteX21" fmla="*/ 696036 w 728046"/>
              <a:gd name="connsiteY21" fmla="*/ 532263 h 900752"/>
              <a:gd name="connsiteX22" fmla="*/ 723332 w 728046"/>
              <a:gd name="connsiteY22" fmla="*/ 491320 h 900752"/>
              <a:gd name="connsiteX23" fmla="*/ 682388 w 728046"/>
              <a:gd name="connsiteY23" fmla="*/ 245660 h 900752"/>
              <a:gd name="connsiteX24" fmla="*/ 641445 w 728046"/>
              <a:gd name="connsiteY24" fmla="*/ 218364 h 900752"/>
              <a:gd name="connsiteX25" fmla="*/ 614150 w 728046"/>
              <a:gd name="connsiteY25" fmla="*/ 177421 h 900752"/>
              <a:gd name="connsiteX26" fmla="*/ 573206 w 728046"/>
              <a:gd name="connsiteY26" fmla="*/ 163773 h 900752"/>
              <a:gd name="connsiteX27" fmla="*/ 545911 w 728046"/>
              <a:gd name="connsiteY27" fmla="*/ 81887 h 900752"/>
              <a:gd name="connsiteX28" fmla="*/ 532263 w 728046"/>
              <a:gd name="connsiteY28" fmla="*/ 40943 h 900752"/>
              <a:gd name="connsiteX29" fmla="*/ 491320 w 728046"/>
              <a:gd name="connsiteY29" fmla="*/ 0 h 900752"/>
              <a:gd name="connsiteX30" fmla="*/ 327547 w 728046"/>
              <a:gd name="connsiteY30" fmla="*/ 13648 h 900752"/>
              <a:gd name="connsiteX31" fmla="*/ 286603 w 728046"/>
              <a:gd name="connsiteY31" fmla="*/ 40943 h 900752"/>
              <a:gd name="connsiteX32" fmla="*/ 204717 w 728046"/>
              <a:gd name="connsiteY32" fmla="*/ 68239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28046" h="900752">
                <a:moveTo>
                  <a:pt x="204717" y="68239"/>
                </a:moveTo>
                <a:lnTo>
                  <a:pt x="204717" y="68239"/>
                </a:lnTo>
                <a:cubicBezTo>
                  <a:pt x="168323" y="90985"/>
                  <a:pt x="128751" y="109301"/>
                  <a:pt x="95535" y="136478"/>
                </a:cubicBezTo>
                <a:cubicBezTo>
                  <a:pt x="77930" y="150882"/>
                  <a:pt x="69394" y="173799"/>
                  <a:pt x="54591" y="191069"/>
                </a:cubicBezTo>
                <a:cubicBezTo>
                  <a:pt x="42030" y="205723"/>
                  <a:pt x="27296" y="218364"/>
                  <a:pt x="13648" y="232012"/>
                </a:cubicBezTo>
                <a:cubicBezTo>
                  <a:pt x="9099" y="245660"/>
                  <a:pt x="0" y="258569"/>
                  <a:pt x="0" y="272955"/>
                </a:cubicBezTo>
                <a:cubicBezTo>
                  <a:pt x="0" y="330373"/>
                  <a:pt x="47740" y="385536"/>
                  <a:pt x="95535" y="409433"/>
                </a:cubicBezTo>
                <a:lnTo>
                  <a:pt x="150126" y="436728"/>
                </a:lnTo>
                <a:cubicBezTo>
                  <a:pt x="145577" y="454925"/>
                  <a:pt x="143867" y="474079"/>
                  <a:pt x="136478" y="491320"/>
                </a:cubicBezTo>
                <a:cubicBezTo>
                  <a:pt x="118540" y="533176"/>
                  <a:pt x="97172" y="538487"/>
                  <a:pt x="68239" y="573206"/>
                </a:cubicBezTo>
                <a:cubicBezTo>
                  <a:pt x="57738" y="585807"/>
                  <a:pt x="50042" y="600501"/>
                  <a:pt x="40944" y="614149"/>
                </a:cubicBezTo>
                <a:cubicBezTo>
                  <a:pt x="45493" y="650543"/>
                  <a:pt x="48030" y="687245"/>
                  <a:pt x="54591" y="723331"/>
                </a:cubicBezTo>
                <a:cubicBezTo>
                  <a:pt x="57164" y="737485"/>
                  <a:pt x="59407" y="752919"/>
                  <a:pt x="68239" y="764275"/>
                </a:cubicBezTo>
                <a:cubicBezTo>
                  <a:pt x="76246" y="774570"/>
                  <a:pt x="154329" y="860097"/>
                  <a:pt x="191069" y="873457"/>
                </a:cubicBezTo>
                <a:cubicBezTo>
                  <a:pt x="226324" y="886277"/>
                  <a:pt x="263857" y="891654"/>
                  <a:pt x="300251" y="900752"/>
                </a:cubicBezTo>
                <a:cubicBezTo>
                  <a:pt x="350293" y="896203"/>
                  <a:pt x="402350" y="901882"/>
                  <a:pt x="450376" y="887105"/>
                </a:cubicBezTo>
                <a:cubicBezTo>
                  <a:pt x="466054" y="882281"/>
                  <a:pt x="469534" y="860403"/>
                  <a:pt x="477672" y="846161"/>
                </a:cubicBezTo>
                <a:cubicBezTo>
                  <a:pt x="526910" y="759993"/>
                  <a:pt x="490506" y="807662"/>
                  <a:pt x="532263" y="682388"/>
                </a:cubicBezTo>
                <a:cubicBezTo>
                  <a:pt x="541361" y="655093"/>
                  <a:pt x="533824" y="613369"/>
                  <a:pt x="559558" y="600502"/>
                </a:cubicBezTo>
                <a:cubicBezTo>
                  <a:pt x="577755" y="591403"/>
                  <a:pt x="595450" y="581220"/>
                  <a:pt x="614150" y="573206"/>
                </a:cubicBezTo>
                <a:cubicBezTo>
                  <a:pt x="627373" y="567539"/>
                  <a:pt x="642226" y="565992"/>
                  <a:pt x="655093" y="559558"/>
                </a:cubicBezTo>
                <a:cubicBezTo>
                  <a:pt x="669764" y="552223"/>
                  <a:pt x="682388" y="541361"/>
                  <a:pt x="696036" y="532263"/>
                </a:cubicBezTo>
                <a:cubicBezTo>
                  <a:pt x="705135" y="518615"/>
                  <a:pt x="722422" y="507697"/>
                  <a:pt x="723332" y="491320"/>
                </a:cubicBezTo>
                <a:cubicBezTo>
                  <a:pt x="727035" y="424663"/>
                  <a:pt x="743198" y="306470"/>
                  <a:pt x="682388" y="245660"/>
                </a:cubicBezTo>
                <a:cubicBezTo>
                  <a:pt x="670790" y="234062"/>
                  <a:pt x="655093" y="227463"/>
                  <a:pt x="641445" y="218364"/>
                </a:cubicBezTo>
                <a:cubicBezTo>
                  <a:pt x="632347" y="204716"/>
                  <a:pt x="626958" y="187667"/>
                  <a:pt x="614150" y="177421"/>
                </a:cubicBezTo>
                <a:cubicBezTo>
                  <a:pt x="602916" y="168434"/>
                  <a:pt x="581568" y="175480"/>
                  <a:pt x="573206" y="163773"/>
                </a:cubicBezTo>
                <a:cubicBezTo>
                  <a:pt x="556483" y="140360"/>
                  <a:pt x="555009" y="109182"/>
                  <a:pt x="545911" y="81887"/>
                </a:cubicBezTo>
                <a:cubicBezTo>
                  <a:pt x="541362" y="68239"/>
                  <a:pt x="542436" y="51116"/>
                  <a:pt x="532263" y="40943"/>
                </a:cubicBezTo>
                <a:lnTo>
                  <a:pt x="491320" y="0"/>
                </a:lnTo>
                <a:cubicBezTo>
                  <a:pt x="436729" y="4549"/>
                  <a:pt x="381263" y="2905"/>
                  <a:pt x="327547" y="13648"/>
                </a:cubicBezTo>
                <a:cubicBezTo>
                  <a:pt x="311463" y="16865"/>
                  <a:pt x="301592" y="34281"/>
                  <a:pt x="286603" y="40943"/>
                </a:cubicBezTo>
                <a:cubicBezTo>
                  <a:pt x="260311" y="52628"/>
                  <a:pt x="218365" y="63690"/>
                  <a:pt x="204717" y="68239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/>
              <p:cNvSpPr txBox="1"/>
              <p:nvPr/>
            </p:nvSpPr>
            <p:spPr>
              <a:xfrm>
                <a:off x="4413660" y="1746191"/>
                <a:ext cx="3255122" cy="735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fr-FR" sz="2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fr-FR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660" y="1746191"/>
                <a:ext cx="3255122" cy="73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droit avec flèche 8"/>
          <p:cNvCxnSpPr/>
          <p:nvPr/>
        </p:nvCxnSpPr>
        <p:spPr>
          <a:xfrm flipH="1">
            <a:off x="2011654" y="3441462"/>
            <a:ext cx="2402006" cy="81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/>
              <p:cNvSpPr txBox="1"/>
              <p:nvPr/>
            </p:nvSpPr>
            <p:spPr>
              <a:xfrm>
                <a:off x="4550886" y="3101817"/>
                <a:ext cx="917495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886" y="3101817"/>
                <a:ext cx="917495" cy="483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/>
              <p:cNvSpPr txBox="1"/>
              <p:nvPr/>
            </p:nvSpPr>
            <p:spPr>
              <a:xfrm>
                <a:off x="3138843" y="4579350"/>
                <a:ext cx="5207516" cy="882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sSup>
                            <m:sSupPr>
                              <m:ctrlPr>
                                <a:rPr lang="fr-F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fr-F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43" y="4579350"/>
                <a:ext cx="5207516" cy="882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ZoneTexte 40"/>
          <p:cNvSpPr txBox="1"/>
          <p:nvPr/>
        </p:nvSpPr>
        <p:spPr>
          <a:xfrm>
            <a:off x="4197050" y="5669979"/>
            <a:ext cx="514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The back-</a:t>
            </a:r>
            <a:r>
              <a:rPr lang="fr-FR" b="1" dirty="0" err="1">
                <a:solidFill>
                  <a:srgbClr val="FF0000"/>
                </a:solidFill>
              </a:rPr>
              <a:t>scattered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field</a:t>
            </a:r>
            <a:r>
              <a:rPr lang="fr-FR" b="1" dirty="0">
                <a:solidFill>
                  <a:srgbClr val="FF0000"/>
                </a:solidFill>
              </a:rPr>
              <a:t> changes the power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88009" y="4391236"/>
            <a:ext cx="5322626" cy="1296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 rot="3536145">
            <a:off x="1788729" y="3390920"/>
            <a:ext cx="184724" cy="1847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 rot="3536145" flipV="1">
            <a:off x="1539775" y="3451981"/>
            <a:ext cx="708107" cy="1539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F73B298-7083-433B-B3CC-7AD4A5C9DB92}"/>
              </a:ext>
            </a:extLst>
          </p:cNvPr>
          <p:cNvGrpSpPr/>
          <p:nvPr/>
        </p:nvGrpSpPr>
        <p:grpSpPr>
          <a:xfrm>
            <a:off x="558347" y="1905836"/>
            <a:ext cx="6331969" cy="2341353"/>
            <a:chOff x="558347" y="1905836"/>
            <a:chExt cx="6331969" cy="2341353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75619F3C-6D62-4DFE-ACDF-B3D8F3D1583C}"/>
                </a:ext>
              </a:extLst>
            </p:cNvPr>
            <p:cNvGrpSpPr/>
            <p:nvPr/>
          </p:nvGrpSpPr>
          <p:grpSpPr>
            <a:xfrm>
              <a:off x="1078210" y="1905836"/>
              <a:ext cx="2249026" cy="2341353"/>
              <a:chOff x="1078210" y="1905836"/>
              <a:chExt cx="2249026" cy="2341353"/>
            </a:xfrm>
          </p:grpSpPr>
          <p:sp>
            <p:nvSpPr>
              <p:cNvPr id="21" name="Arc 20"/>
              <p:cNvSpPr/>
              <p:nvPr/>
            </p:nvSpPr>
            <p:spPr>
              <a:xfrm rot="3536145">
                <a:off x="1713489" y="2638875"/>
                <a:ext cx="1351045" cy="981768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Arc 35"/>
              <p:cNvSpPr/>
              <p:nvPr/>
            </p:nvSpPr>
            <p:spPr>
              <a:xfrm rot="3536145">
                <a:off x="1707451" y="2461652"/>
                <a:ext cx="1638350" cy="1092831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Arc 36"/>
              <p:cNvSpPr/>
              <p:nvPr/>
            </p:nvSpPr>
            <p:spPr>
              <a:xfrm rot="3536145">
                <a:off x="1792884" y="2264321"/>
                <a:ext cx="1892838" cy="1175867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" name="Groupe 9"/>
              <p:cNvGrpSpPr/>
              <p:nvPr/>
            </p:nvGrpSpPr>
            <p:grpSpPr>
              <a:xfrm rot="3536145">
                <a:off x="1568948" y="2823616"/>
                <a:ext cx="1223749" cy="968988"/>
                <a:chOff x="2856930" y="4653887"/>
                <a:chExt cx="1223749" cy="968988"/>
              </a:xfrm>
            </p:grpSpPr>
            <p:sp>
              <p:nvSpPr>
                <p:cNvPr id="11" name="Arc 10"/>
                <p:cNvSpPr/>
                <p:nvPr/>
              </p:nvSpPr>
              <p:spPr>
                <a:xfrm>
                  <a:off x="3138985" y="5145204"/>
                  <a:ext cx="655093" cy="477671"/>
                </a:xfrm>
                <a:prstGeom prst="arc">
                  <a:avLst>
                    <a:gd name="adj1" fmla="val 11785543"/>
                    <a:gd name="adj2" fmla="val 19934489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Arc 11"/>
                <p:cNvSpPr/>
                <p:nvPr/>
              </p:nvSpPr>
              <p:spPr>
                <a:xfrm>
                  <a:off x="2991135" y="4913195"/>
                  <a:ext cx="966716" cy="684660"/>
                </a:xfrm>
                <a:prstGeom prst="arc">
                  <a:avLst>
                    <a:gd name="adj1" fmla="val 11785543"/>
                    <a:gd name="adj2" fmla="val 19934489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Arc 12"/>
                <p:cNvSpPr/>
                <p:nvPr/>
              </p:nvSpPr>
              <p:spPr>
                <a:xfrm>
                  <a:off x="2856930" y="4653887"/>
                  <a:ext cx="1223749" cy="837060"/>
                </a:xfrm>
                <a:prstGeom prst="arc">
                  <a:avLst>
                    <a:gd name="adj1" fmla="val 11785543"/>
                    <a:gd name="adj2" fmla="val 19934489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4" name="Groupe 13"/>
              <p:cNvGrpSpPr/>
              <p:nvPr/>
            </p:nvGrpSpPr>
            <p:grpSpPr>
              <a:xfrm rot="14509953">
                <a:off x="950829" y="3150821"/>
                <a:ext cx="1223749" cy="968988"/>
                <a:chOff x="2856930" y="4653887"/>
                <a:chExt cx="1223749" cy="968988"/>
              </a:xfrm>
            </p:grpSpPr>
            <p:sp>
              <p:nvSpPr>
                <p:cNvPr id="15" name="Arc 14"/>
                <p:cNvSpPr/>
                <p:nvPr/>
              </p:nvSpPr>
              <p:spPr>
                <a:xfrm>
                  <a:off x="3138985" y="5145204"/>
                  <a:ext cx="655093" cy="477671"/>
                </a:xfrm>
                <a:prstGeom prst="arc">
                  <a:avLst>
                    <a:gd name="adj1" fmla="val 11785543"/>
                    <a:gd name="adj2" fmla="val 19934489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Arc 15"/>
                <p:cNvSpPr/>
                <p:nvPr/>
              </p:nvSpPr>
              <p:spPr>
                <a:xfrm>
                  <a:off x="2991135" y="4913195"/>
                  <a:ext cx="966716" cy="684660"/>
                </a:xfrm>
                <a:prstGeom prst="arc">
                  <a:avLst>
                    <a:gd name="adj1" fmla="val 11785543"/>
                    <a:gd name="adj2" fmla="val 19934489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Arc 16"/>
                <p:cNvSpPr/>
                <p:nvPr/>
              </p:nvSpPr>
              <p:spPr>
                <a:xfrm>
                  <a:off x="2856930" y="4653887"/>
                  <a:ext cx="1223749" cy="837060"/>
                </a:xfrm>
                <a:prstGeom prst="arc">
                  <a:avLst>
                    <a:gd name="adj1" fmla="val 11785543"/>
                    <a:gd name="adj2" fmla="val 19934489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/>
                <p:cNvSpPr/>
                <p:nvPr/>
              </p:nvSpPr>
              <p:spPr>
                <a:xfrm>
                  <a:off x="558347" y="2713421"/>
                  <a:ext cx="1116268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fr-F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fr-F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47" y="2713421"/>
                  <a:ext cx="1116268" cy="5754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5F91550-0BDA-412A-B9A4-7153CFEB8AC5}"/>
                    </a:ext>
                  </a:extLst>
                </p:cNvPr>
                <p:cNvSpPr/>
                <p:nvPr/>
              </p:nvSpPr>
              <p:spPr>
                <a:xfrm>
                  <a:off x="5286864" y="3055650"/>
                  <a:ext cx="160345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5F91550-0BDA-412A-B9A4-7153CFEB8A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864" y="3055650"/>
                  <a:ext cx="1603452" cy="5754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28D5730-9CE6-494A-9F51-6A3A95C0FAD9}"/>
              </a:ext>
            </a:extLst>
          </p:cNvPr>
          <p:cNvGrpSpPr/>
          <p:nvPr/>
        </p:nvGrpSpPr>
        <p:grpSpPr>
          <a:xfrm>
            <a:off x="1672735" y="1168949"/>
            <a:ext cx="6458658" cy="3105026"/>
            <a:chOff x="1672735" y="1168949"/>
            <a:chExt cx="6458658" cy="3105026"/>
          </a:xfrm>
        </p:grpSpPr>
        <p:grpSp>
          <p:nvGrpSpPr>
            <p:cNvPr id="28" name="Groupe 27"/>
            <p:cNvGrpSpPr/>
            <p:nvPr/>
          </p:nvGrpSpPr>
          <p:grpSpPr>
            <a:xfrm>
              <a:off x="1672735" y="1628584"/>
              <a:ext cx="1044148" cy="2645391"/>
              <a:chOff x="1708245" y="1803779"/>
              <a:chExt cx="1044148" cy="2645391"/>
            </a:xfrm>
          </p:grpSpPr>
          <p:sp>
            <p:nvSpPr>
              <p:cNvPr id="20" name="Forme libre 19"/>
              <p:cNvSpPr/>
              <p:nvPr/>
            </p:nvSpPr>
            <p:spPr>
              <a:xfrm>
                <a:off x="2615952" y="2181078"/>
                <a:ext cx="136441" cy="1831364"/>
              </a:xfrm>
              <a:custGeom>
                <a:avLst/>
                <a:gdLst>
                  <a:gd name="connsiteX0" fmla="*/ 113602 w 136441"/>
                  <a:gd name="connsiteY0" fmla="*/ 1831364 h 1831364"/>
                  <a:gd name="connsiteX1" fmla="*/ 72658 w 136441"/>
                  <a:gd name="connsiteY1" fmla="*/ 1490170 h 1831364"/>
                  <a:gd name="connsiteX2" fmla="*/ 113602 w 136441"/>
                  <a:gd name="connsiteY2" fmla="*/ 998850 h 1831364"/>
                  <a:gd name="connsiteX3" fmla="*/ 4419 w 136441"/>
                  <a:gd name="connsiteY3" fmla="*/ 616713 h 1831364"/>
                  <a:gd name="connsiteX4" fmla="*/ 31715 w 136441"/>
                  <a:gd name="connsiteY4" fmla="*/ 261871 h 1831364"/>
                  <a:gd name="connsiteX5" fmla="*/ 127249 w 136441"/>
                  <a:gd name="connsiteY5" fmla="*/ 16212 h 1831364"/>
                  <a:gd name="connsiteX6" fmla="*/ 127249 w 136441"/>
                  <a:gd name="connsiteY6" fmla="*/ 43507 h 183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441" h="1831364">
                    <a:moveTo>
                      <a:pt x="113602" y="1831364"/>
                    </a:moveTo>
                    <a:cubicBezTo>
                      <a:pt x="93130" y="1730143"/>
                      <a:pt x="72658" y="1628922"/>
                      <a:pt x="72658" y="1490170"/>
                    </a:cubicBezTo>
                    <a:cubicBezTo>
                      <a:pt x="72658" y="1351418"/>
                      <a:pt x="124975" y="1144426"/>
                      <a:pt x="113602" y="998850"/>
                    </a:cubicBezTo>
                    <a:cubicBezTo>
                      <a:pt x="102229" y="853274"/>
                      <a:pt x="18067" y="739543"/>
                      <a:pt x="4419" y="616713"/>
                    </a:cubicBezTo>
                    <a:cubicBezTo>
                      <a:pt x="-9229" y="493883"/>
                      <a:pt x="11243" y="361954"/>
                      <a:pt x="31715" y="261871"/>
                    </a:cubicBezTo>
                    <a:cubicBezTo>
                      <a:pt x="52187" y="161787"/>
                      <a:pt x="111327" y="52606"/>
                      <a:pt x="127249" y="16212"/>
                    </a:cubicBezTo>
                    <a:cubicBezTo>
                      <a:pt x="143171" y="-20182"/>
                      <a:pt x="135210" y="11662"/>
                      <a:pt x="127249" y="43507"/>
                    </a:cubicBez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orme libre 21"/>
              <p:cNvSpPr/>
              <p:nvPr/>
            </p:nvSpPr>
            <p:spPr>
              <a:xfrm>
                <a:off x="2402007" y="2047164"/>
                <a:ext cx="134296" cy="2090382"/>
              </a:xfrm>
              <a:custGeom>
                <a:avLst/>
                <a:gdLst>
                  <a:gd name="connsiteX0" fmla="*/ 113602 w 136441"/>
                  <a:gd name="connsiteY0" fmla="*/ 1831364 h 1831364"/>
                  <a:gd name="connsiteX1" fmla="*/ 72658 w 136441"/>
                  <a:gd name="connsiteY1" fmla="*/ 1490170 h 1831364"/>
                  <a:gd name="connsiteX2" fmla="*/ 113602 w 136441"/>
                  <a:gd name="connsiteY2" fmla="*/ 998850 h 1831364"/>
                  <a:gd name="connsiteX3" fmla="*/ 4419 w 136441"/>
                  <a:gd name="connsiteY3" fmla="*/ 616713 h 1831364"/>
                  <a:gd name="connsiteX4" fmla="*/ 31715 w 136441"/>
                  <a:gd name="connsiteY4" fmla="*/ 261871 h 1831364"/>
                  <a:gd name="connsiteX5" fmla="*/ 127249 w 136441"/>
                  <a:gd name="connsiteY5" fmla="*/ 16212 h 1831364"/>
                  <a:gd name="connsiteX6" fmla="*/ 127249 w 136441"/>
                  <a:gd name="connsiteY6" fmla="*/ 43507 h 183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441" h="1831364">
                    <a:moveTo>
                      <a:pt x="113602" y="1831364"/>
                    </a:moveTo>
                    <a:cubicBezTo>
                      <a:pt x="93130" y="1730143"/>
                      <a:pt x="72658" y="1628922"/>
                      <a:pt x="72658" y="1490170"/>
                    </a:cubicBezTo>
                    <a:cubicBezTo>
                      <a:pt x="72658" y="1351418"/>
                      <a:pt x="124975" y="1144426"/>
                      <a:pt x="113602" y="998850"/>
                    </a:cubicBezTo>
                    <a:cubicBezTo>
                      <a:pt x="102229" y="853274"/>
                      <a:pt x="18067" y="739543"/>
                      <a:pt x="4419" y="616713"/>
                    </a:cubicBezTo>
                    <a:cubicBezTo>
                      <a:pt x="-9229" y="493883"/>
                      <a:pt x="11243" y="361954"/>
                      <a:pt x="31715" y="261871"/>
                    </a:cubicBezTo>
                    <a:cubicBezTo>
                      <a:pt x="52187" y="161787"/>
                      <a:pt x="111327" y="52606"/>
                      <a:pt x="127249" y="16212"/>
                    </a:cubicBezTo>
                    <a:cubicBezTo>
                      <a:pt x="143171" y="-20182"/>
                      <a:pt x="135210" y="11662"/>
                      <a:pt x="127249" y="43507"/>
                    </a:cubicBez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Forme libre 22"/>
              <p:cNvSpPr/>
              <p:nvPr/>
            </p:nvSpPr>
            <p:spPr>
              <a:xfrm>
                <a:off x="2172269" y="1981199"/>
                <a:ext cx="161497" cy="2276901"/>
              </a:xfrm>
              <a:custGeom>
                <a:avLst/>
                <a:gdLst>
                  <a:gd name="connsiteX0" fmla="*/ 113602 w 136441"/>
                  <a:gd name="connsiteY0" fmla="*/ 1831364 h 1831364"/>
                  <a:gd name="connsiteX1" fmla="*/ 72658 w 136441"/>
                  <a:gd name="connsiteY1" fmla="*/ 1490170 h 1831364"/>
                  <a:gd name="connsiteX2" fmla="*/ 113602 w 136441"/>
                  <a:gd name="connsiteY2" fmla="*/ 998850 h 1831364"/>
                  <a:gd name="connsiteX3" fmla="*/ 4419 w 136441"/>
                  <a:gd name="connsiteY3" fmla="*/ 616713 h 1831364"/>
                  <a:gd name="connsiteX4" fmla="*/ 31715 w 136441"/>
                  <a:gd name="connsiteY4" fmla="*/ 261871 h 1831364"/>
                  <a:gd name="connsiteX5" fmla="*/ 127249 w 136441"/>
                  <a:gd name="connsiteY5" fmla="*/ 16212 h 1831364"/>
                  <a:gd name="connsiteX6" fmla="*/ 127249 w 136441"/>
                  <a:gd name="connsiteY6" fmla="*/ 43507 h 183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441" h="1831364">
                    <a:moveTo>
                      <a:pt x="113602" y="1831364"/>
                    </a:moveTo>
                    <a:cubicBezTo>
                      <a:pt x="93130" y="1730143"/>
                      <a:pt x="72658" y="1628922"/>
                      <a:pt x="72658" y="1490170"/>
                    </a:cubicBezTo>
                    <a:cubicBezTo>
                      <a:pt x="72658" y="1351418"/>
                      <a:pt x="124975" y="1144426"/>
                      <a:pt x="113602" y="998850"/>
                    </a:cubicBezTo>
                    <a:cubicBezTo>
                      <a:pt x="102229" y="853274"/>
                      <a:pt x="18067" y="739543"/>
                      <a:pt x="4419" y="616713"/>
                    </a:cubicBezTo>
                    <a:cubicBezTo>
                      <a:pt x="-9229" y="493883"/>
                      <a:pt x="11243" y="361954"/>
                      <a:pt x="31715" y="261871"/>
                    </a:cubicBezTo>
                    <a:cubicBezTo>
                      <a:pt x="52187" y="161787"/>
                      <a:pt x="111327" y="52606"/>
                      <a:pt x="127249" y="16212"/>
                    </a:cubicBezTo>
                    <a:cubicBezTo>
                      <a:pt x="143171" y="-20182"/>
                      <a:pt x="135210" y="11662"/>
                      <a:pt x="127249" y="43507"/>
                    </a:cubicBez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orme libre 23"/>
              <p:cNvSpPr/>
              <p:nvPr/>
            </p:nvSpPr>
            <p:spPr>
              <a:xfrm>
                <a:off x="1951630" y="1883391"/>
                <a:ext cx="136478" cy="2483891"/>
              </a:xfrm>
              <a:custGeom>
                <a:avLst/>
                <a:gdLst>
                  <a:gd name="connsiteX0" fmla="*/ 113602 w 136441"/>
                  <a:gd name="connsiteY0" fmla="*/ 1831364 h 1831364"/>
                  <a:gd name="connsiteX1" fmla="*/ 72658 w 136441"/>
                  <a:gd name="connsiteY1" fmla="*/ 1490170 h 1831364"/>
                  <a:gd name="connsiteX2" fmla="*/ 113602 w 136441"/>
                  <a:gd name="connsiteY2" fmla="*/ 998850 h 1831364"/>
                  <a:gd name="connsiteX3" fmla="*/ 4419 w 136441"/>
                  <a:gd name="connsiteY3" fmla="*/ 616713 h 1831364"/>
                  <a:gd name="connsiteX4" fmla="*/ 31715 w 136441"/>
                  <a:gd name="connsiteY4" fmla="*/ 261871 h 1831364"/>
                  <a:gd name="connsiteX5" fmla="*/ 127249 w 136441"/>
                  <a:gd name="connsiteY5" fmla="*/ 16212 h 1831364"/>
                  <a:gd name="connsiteX6" fmla="*/ 127249 w 136441"/>
                  <a:gd name="connsiteY6" fmla="*/ 43507 h 183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441" h="1831364">
                    <a:moveTo>
                      <a:pt x="113602" y="1831364"/>
                    </a:moveTo>
                    <a:cubicBezTo>
                      <a:pt x="93130" y="1730143"/>
                      <a:pt x="72658" y="1628922"/>
                      <a:pt x="72658" y="1490170"/>
                    </a:cubicBezTo>
                    <a:cubicBezTo>
                      <a:pt x="72658" y="1351418"/>
                      <a:pt x="124975" y="1144426"/>
                      <a:pt x="113602" y="998850"/>
                    </a:cubicBezTo>
                    <a:cubicBezTo>
                      <a:pt x="102229" y="853274"/>
                      <a:pt x="18067" y="739543"/>
                      <a:pt x="4419" y="616713"/>
                    </a:cubicBezTo>
                    <a:cubicBezTo>
                      <a:pt x="-9229" y="493883"/>
                      <a:pt x="11243" y="361954"/>
                      <a:pt x="31715" y="261871"/>
                    </a:cubicBezTo>
                    <a:cubicBezTo>
                      <a:pt x="52187" y="161787"/>
                      <a:pt x="111327" y="52606"/>
                      <a:pt x="127249" y="16212"/>
                    </a:cubicBezTo>
                    <a:cubicBezTo>
                      <a:pt x="143171" y="-20182"/>
                      <a:pt x="135210" y="11662"/>
                      <a:pt x="127249" y="43507"/>
                    </a:cubicBez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Forme libre 24"/>
              <p:cNvSpPr/>
              <p:nvPr/>
            </p:nvSpPr>
            <p:spPr>
              <a:xfrm>
                <a:off x="1708245" y="1803779"/>
                <a:ext cx="134203" cy="2645391"/>
              </a:xfrm>
              <a:custGeom>
                <a:avLst/>
                <a:gdLst>
                  <a:gd name="connsiteX0" fmla="*/ 113602 w 136441"/>
                  <a:gd name="connsiteY0" fmla="*/ 1831364 h 1831364"/>
                  <a:gd name="connsiteX1" fmla="*/ 72658 w 136441"/>
                  <a:gd name="connsiteY1" fmla="*/ 1490170 h 1831364"/>
                  <a:gd name="connsiteX2" fmla="*/ 113602 w 136441"/>
                  <a:gd name="connsiteY2" fmla="*/ 998850 h 1831364"/>
                  <a:gd name="connsiteX3" fmla="*/ 4419 w 136441"/>
                  <a:gd name="connsiteY3" fmla="*/ 616713 h 1831364"/>
                  <a:gd name="connsiteX4" fmla="*/ 31715 w 136441"/>
                  <a:gd name="connsiteY4" fmla="*/ 261871 h 1831364"/>
                  <a:gd name="connsiteX5" fmla="*/ 127249 w 136441"/>
                  <a:gd name="connsiteY5" fmla="*/ 16212 h 1831364"/>
                  <a:gd name="connsiteX6" fmla="*/ 127249 w 136441"/>
                  <a:gd name="connsiteY6" fmla="*/ 43507 h 183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441" h="1831364">
                    <a:moveTo>
                      <a:pt x="113602" y="1831364"/>
                    </a:moveTo>
                    <a:cubicBezTo>
                      <a:pt x="93130" y="1730143"/>
                      <a:pt x="72658" y="1628922"/>
                      <a:pt x="72658" y="1490170"/>
                    </a:cubicBezTo>
                    <a:cubicBezTo>
                      <a:pt x="72658" y="1351418"/>
                      <a:pt x="124975" y="1144426"/>
                      <a:pt x="113602" y="998850"/>
                    </a:cubicBezTo>
                    <a:cubicBezTo>
                      <a:pt x="102229" y="853274"/>
                      <a:pt x="18067" y="739543"/>
                      <a:pt x="4419" y="616713"/>
                    </a:cubicBezTo>
                    <a:cubicBezTo>
                      <a:pt x="-9229" y="493883"/>
                      <a:pt x="11243" y="361954"/>
                      <a:pt x="31715" y="261871"/>
                    </a:cubicBezTo>
                    <a:cubicBezTo>
                      <a:pt x="52187" y="161787"/>
                      <a:pt x="111327" y="52606"/>
                      <a:pt x="127249" y="16212"/>
                    </a:cubicBezTo>
                    <a:cubicBezTo>
                      <a:pt x="143171" y="-20182"/>
                      <a:pt x="135210" y="11662"/>
                      <a:pt x="127249" y="43507"/>
                    </a:cubicBez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/>
                <p:cNvSpPr/>
                <p:nvPr/>
              </p:nvSpPr>
              <p:spPr>
                <a:xfrm>
                  <a:off x="1948144" y="1168949"/>
                  <a:ext cx="1096006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acc>
                        <m:r>
                          <a:rPr lang="fr-FR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fr-FR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fr-FR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144" y="1168949"/>
                  <a:ext cx="1096006" cy="5754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94A8B0D-4984-451C-827B-2BEFA60B683B}"/>
                    </a:ext>
                  </a:extLst>
                </p:cNvPr>
                <p:cNvSpPr/>
                <p:nvPr/>
              </p:nvSpPr>
              <p:spPr>
                <a:xfrm>
                  <a:off x="6647974" y="3051128"/>
                  <a:ext cx="1483419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fr-FR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fr-FR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FR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oMath>
                    </m:oMathPara>
                  </a14:m>
                  <a:endParaRPr lang="fr-FR" sz="28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94A8B0D-4984-451C-827B-2BEFA60B6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7974" y="3051128"/>
                  <a:ext cx="1483419" cy="57547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C7D718B5-4F68-4729-92F4-79664ABC3804}"/>
              </a:ext>
            </a:extLst>
          </p:cNvPr>
          <p:cNvSpPr txBox="1"/>
          <p:nvPr/>
        </p:nvSpPr>
        <p:spPr>
          <a:xfrm>
            <a:off x="1243176" y="6447881"/>
            <a:ext cx="753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Cf. </a:t>
            </a:r>
            <a:r>
              <a:rPr lang="fr-FR" i="1" dirty="0" err="1"/>
              <a:t>Principle</a:t>
            </a:r>
            <a:r>
              <a:rPr lang="fr-FR" i="1" dirty="0"/>
              <a:t> of </a:t>
            </a:r>
            <a:r>
              <a:rPr lang="fr-FR" i="1" dirty="0" err="1"/>
              <a:t>nano-optics</a:t>
            </a:r>
            <a:r>
              <a:rPr lang="fr-FR" dirty="0"/>
              <a:t>, L. Novotny, Cambridge, 2</a:t>
            </a:r>
            <a:r>
              <a:rPr lang="fr-FR" baseline="30000" dirty="0"/>
              <a:t>e</a:t>
            </a:r>
            <a:r>
              <a:rPr lang="fr-FR" dirty="0"/>
              <a:t> Ed. 2012, p239 </a:t>
            </a:r>
          </a:p>
        </p:txBody>
      </p:sp>
    </p:spTree>
    <p:extLst>
      <p:ext uri="{BB962C8B-B14F-4D97-AF65-F5344CB8AC3E}">
        <p14:creationId xmlns:p14="http://schemas.microsoft.com/office/powerpoint/2010/main" val="181484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87072" y="420982"/>
            <a:ext cx="4749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An </a:t>
            </a:r>
            <a:r>
              <a:rPr lang="fr-FR" sz="2800" dirty="0" err="1"/>
              <a:t>oscillating</a:t>
            </a:r>
            <a:r>
              <a:rPr lang="fr-FR" sz="2800" dirty="0"/>
              <a:t> charge </a:t>
            </a:r>
            <a:r>
              <a:rPr lang="fr-FR" sz="2800" dirty="0" err="1"/>
              <a:t>produces</a:t>
            </a:r>
            <a:endParaRPr lang="fr-FR" sz="2800" dirty="0"/>
          </a:p>
          <a:p>
            <a:pPr algn="ctr"/>
            <a:r>
              <a:rPr lang="fr-FR" sz="2800" dirty="0">
                <a:solidFill>
                  <a:srgbClr val="FF0000"/>
                </a:solidFill>
              </a:rPr>
              <a:t>an </a:t>
            </a:r>
            <a:r>
              <a:rPr lang="fr-FR" sz="2800" dirty="0" err="1">
                <a:solidFill>
                  <a:srgbClr val="FF0000"/>
                </a:solidFill>
              </a:rPr>
              <a:t>electromagnetic</a:t>
            </a:r>
            <a:r>
              <a:rPr lang="fr-FR" sz="2800" dirty="0">
                <a:solidFill>
                  <a:srgbClr val="FF0000"/>
                </a:solidFill>
              </a:rPr>
              <a:t> radiation </a:t>
            </a:r>
          </a:p>
        </p:txBody>
      </p:sp>
      <p:sp>
        <p:nvSpPr>
          <p:cNvPr id="3" name="Flèche vers le bas 2"/>
          <p:cNvSpPr/>
          <p:nvPr/>
        </p:nvSpPr>
        <p:spPr>
          <a:xfrm rot="1644137">
            <a:off x="2774724" y="1487334"/>
            <a:ext cx="506989" cy="166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48270" y="3187721"/>
            <a:ext cx="3159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err="1">
                <a:solidFill>
                  <a:srgbClr val="7030A0"/>
                </a:solidFill>
              </a:rPr>
              <a:t>Mediates</a:t>
            </a:r>
            <a:r>
              <a:rPr lang="fr-FR" sz="2800" dirty="0">
                <a:solidFill>
                  <a:srgbClr val="7030A0"/>
                </a:solidFill>
              </a:rPr>
              <a:t> the </a:t>
            </a:r>
            <a:r>
              <a:rPr lang="fr-FR" sz="2800" dirty="0" err="1">
                <a:solidFill>
                  <a:srgbClr val="7030A0"/>
                </a:solidFill>
              </a:rPr>
              <a:t>energy</a:t>
            </a:r>
            <a:r>
              <a:rPr lang="fr-FR" sz="2800" dirty="0">
                <a:solidFill>
                  <a:srgbClr val="7030A0"/>
                </a:solidFill>
              </a:rPr>
              <a:t> dissipation </a:t>
            </a:r>
            <a:r>
              <a:rPr lang="fr-FR" sz="2800" dirty="0" err="1">
                <a:solidFill>
                  <a:srgbClr val="7030A0"/>
                </a:solidFill>
              </a:rPr>
              <a:t>from</a:t>
            </a:r>
            <a:r>
              <a:rPr lang="fr-FR" sz="2800" dirty="0">
                <a:solidFill>
                  <a:srgbClr val="7030A0"/>
                </a:solidFill>
              </a:rPr>
              <a:t> the </a:t>
            </a:r>
            <a:r>
              <a:rPr lang="fr-FR" sz="2800" dirty="0" err="1">
                <a:solidFill>
                  <a:srgbClr val="7030A0"/>
                </a:solidFill>
              </a:rPr>
              <a:t>dipole</a:t>
            </a:r>
            <a:r>
              <a:rPr lang="fr-FR" sz="2800" dirty="0">
                <a:solidFill>
                  <a:srgbClr val="7030A0"/>
                </a:solidFill>
              </a:rPr>
              <a:t> source</a:t>
            </a:r>
          </a:p>
        </p:txBody>
      </p:sp>
      <p:sp>
        <p:nvSpPr>
          <p:cNvPr id="5" name="Flèche vers le bas 4"/>
          <p:cNvSpPr/>
          <p:nvPr/>
        </p:nvSpPr>
        <p:spPr>
          <a:xfrm rot="20121621">
            <a:off x="5456406" y="1515618"/>
            <a:ext cx="506989" cy="166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935941" y="3066132"/>
            <a:ext cx="32581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00B050"/>
                </a:solidFill>
              </a:rPr>
              <a:t>Has an influence back onto the </a:t>
            </a:r>
            <a:r>
              <a:rPr lang="fr-FR" sz="2800" dirty="0" err="1">
                <a:solidFill>
                  <a:srgbClr val="00B050"/>
                </a:solidFill>
              </a:rPr>
              <a:t>oscillating</a:t>
            </a:r>
            <a:r>
              <a:rPr lang="fr-FR" sz="2800" dirty="0">
                <a:solidFill>
                  <a:srgbClr val="00B050"/>
                </a:solidFill>
              </a:rPr>
              <a:t> charge (!!)</a:t>
            </a:r>
          </a:p>
          <a:p>
            <a:pPr algn="ctr"/>
            <a:r>
              <a:rPr lang="fr-FR" sz="2800" dirty="0" err="1">
                <a:solidFill>
                  <a:srgbClr val="FF0000"/>
                </a:solidFill>
              </a:rPr>
              <a:t>Retroaction</a:t>
            </a:r>
            <a:r>
              <a:rPr lang="fr-FR" sz="2800" dirty="0">
                <a:solidFill>
                  <a:srgbClr val="FF0000"/>
                </a:solidFill>
              </a:rPr>
              <a:t> of the </a:t>
            </a:r>
            <a:r>
              <a:rPr lang="fr-FR" sz="2800" dirty="0" err="1">
                <a:solidFill>
                  <a:srgbClr val="FF0000"/>
                </a:solidFill>
              </a:rPr>
              <a:t>radiating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dipole</a:t>
            </a:r>
            <a:r>
              <a:rPr lang="fr-FR" sz="2800" dirty="0">
                <a:solidFill>
                  <a:srgbClr val="FF0000"/>
                </a:solidFill>
              </a:rPr>
              <a:t> on </a:t>
            </a:r>
            <a:r>
              <a:rPr lang="fr-FR" sz="2800" dirty="0" err="1">
                <a:solidFill>
                  <a:srgbClr val="FF0000"/>
                </a:solidFill>
              </a:rPr>
              <a:t>itself</a:t>
            </a:r>
            <a:r>
              <a:rPr lang="fr-FR" sz="2800" dirty="0">
                <a:solidFill>
                  <a:srgbClr val="FF0000"/>
                </a:solidFill>
              </a:rPr>
              <a:t> due to the </a:t>
            </a:r>
            <a:r>
              <a:rPr lang="fr-FR" sz="2800" dirty="0" err="1">
                <a:solidFill>
                  <a:srgbClr val="FF0000"/>
                </a:solidFill>
              </a:rPr>
              <a:t>environment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106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215924" y="301331"/>
            <a:ext cx="451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Quantum technologies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7C7995-1FE5-4E03-9361-E2474D3C9FB4}"/>
              </a:ext>
            </a:extLst>
          </p:cNvPr>
          <p:cNvSpPr txBox="1"/>
          <p:nvPr/>
        </p:nvSpPr>
        <p:spPr>
          <a:xfrm>
            <a:off x="2807234" y="3019941"/>
            <a:ext cx="1835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00B050"/>
                </a:solidFill>
              </a:rPr>
              <a:t>OPTICS</a:t>
            </a:r>
          </a:p>
        </p:txBody>
      </p:sp>
      <p:sp>
        <p:nvSpPr>
          <p:cNvPr id="2" name="Flèche : double flèche verticale 1">
            <a:extLst>
              <a:ext uri="{FF2B5EF4-FFF2-40B4-BE49-F238E27FC236}">
                <a16:creationId xmlns:a16="http://schemas.microsoft.com/office/drawing/2014/main" id="{B49252B8-01A4-4EF9-8D3D-0DD124C5410B}"/>
              </a:ext>
            </a:extLst>
          </p:cNvPr>
          <p:cNvSpPr/>
          <p:nvPr/>
        </p:nvSpPr>
        <p:spPr>
          <a:xfrm>
            <a:off x="4003829" y="1189250"/>
            <a:ext cx="781235" cy="158910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6C828D3-B518-4444-B8AF-0AB763A8694C}"/>
              </a:ext>
            </a:extLst>
          </p:cNvPr>
          <p:cNvSpPr txBox="1"/>
          <p:nvPr/>
        </p:nvSpPr>
        <p:spPr>
          <a:xfrm>
            <a:off x="4266665" y="3019941"/>
            <a:ext cx="220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F0000"/>
                </a:solidFill>
              </a:rPr>
              <a:t>/ Photons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4BD4BA-EFE4-4579-B303-3EEA7B54ACCB}"/>
              </a:ext>
            </a:extLst>
          </p:cNvPr>
          <p:cNvSpPr txBox="1"/>
          <p:nvPr/>
        </p:nvSpPr>
        <p:spPr>
          <a:xfrm>
            <a:off x="1467507" y="4066850"/>
            <a:ext cx="620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Manipulation of </a:t>
            </a:r>
            <a:r>
              <a:rPr lang="fr-FR" sz="3600" dirty="0">
                <a:solidFill>
                  <a:srgbClr val="FF0000"/>
                </a:solidFill>
              </a:rPr>
              <a:t>single photons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9368AF0-1685-48C2-8CFA-4ED9D6BFAD57}"/>
              </a:ext>
            </a:extLst>
          </p:cNvPr>
          <p:cNvGrpSpPr/>
          <p:nvPr/>
        </p:nvGrpSpPr>
        <p:grpSpPr>
          <a:xfrm>
            <a:off x="767454" y="4853666"/>
            <a:ext cx="7473243" cy="1769769"/>
            <a:chOff x="767454" y="4853666"/>
            <a:chExt cx="7473243" cy="1769769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B89EE90-EF18-4B33-91E5-7D0DFA602A48}"/>
                </a:ext>
              </a:extLst>
            </p:cNvPr>
            <p:cNvGrpSpPr/>
            <p:nvPr/>
          </p:nvGrpSpPr>
          <p:grpSpPr>
            <a:xfrm>
              <a:off x="767454" y="4853666"/>
              <a:ext cx="5553446" cy="1769769"/>
              <a:chOff x="820720" y="5035118"/>
              <a:chExt cx="5553446" cy="1769769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E9428118-5F79-4F23-896F-54252DEA156C}"/>
                  </a:ext>
                </a:extLst>
              </p:cNvPr>
              <p:cNvGrpSpPr/>
              <p:nvPr/>
            </p:nvGrpSpPr>
            <p:grpSpPr>
              <a:xfrm>
                <a:off x="2626513" y="5190454"/>
                <a:ext cx="3747653" cy="1614433"/>
                <a:chOff x="2626513" y="5190454"/>
                <a:chExt cx="3747653" cy="1614433"/>
              </a:xfrm>
            </p:grpSpPr>
            <p:sp>
              <p:nvSpPr>
                <p:cNvPr id="10" name="Nuage 9">
                  <a:extLst>
                    <a:ext uri="{FF2B5EF4-FFF2-40B4-BE49-F238E27FC236}">
                      <a16:creationId xmlns:a16="http://schemas.microsoft.com/office/drawing/2014/main" id="{6CB999D2-682E-46DB-A1F5-825244D3CC93}"/>
                    </a:ext>
                  </a:extLst>
                </p:cNvPr>
                <p:cNvSpPr/>
                <p:nvPr/>
              </p:nvSpPr>
              <p:spPr>
                <a:xfrm>
                  <a:off x="2626513" y="5190454"/>
                  <a:ext cx="3747653" cy="1614433"/>
                </a:xfrm>
                <a:prstGeom prst="cloud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" name="ZoneTexte 4">
                  <a:extLst>
                    <a:ext uri="{FF2B5EF4-FFF2-40B4-BE49-F238E27FC236}">
                      <a16:creationId xmlns:a16="http://schemas.microsoft.com/office/drawing/2014/main" id="{BCFC1F10-025D-4363-9268-C949BD20F515}"/>
                    </a:ext>
                  </a:extLst>
                </p:cNvPr>
                <p:cNvSpPr txBox="1"/>
                <p:nvPr/>
              </p:nvSpPr>
              <p:spPr>
                <a:xfrm>
                  <a:off x="3009232" y="5656248"/>
                  <a:ext cx="312553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b="1" dirty="0" err="1"/>
                    <a:t>Where</a:t>
                  </a:r>
                  <a:r>
                    <a:rPr lang="fr-FR" b="1" dirty="0"/>
                    <a:t> do </a:t>
                  </a:r>
                  <a:r>
                    <a:rPr lang="fr-FR" b="1" dirty="0" err="1"/>
                    <a:t>they</a:t>
                  </a:r>
                  <a:r>
                    <a:rPr lang="fr-FR" b="1" dirty="0"/>
                    <a:t> come </a:t>
                  </a:r>
                  <a:r>
                    <a:rPr lang="fr-FR" b="1" dirty="0" err="1"/>
                    <a:t>from</a:t>
                  </a:r>
                  <a:r>
                    <a:rPr lang="fr-FR" b="1" dirty="0"/>
                    <a:t> ??? </a:t>
                  </a:r>
                </a:p>
                <a:p>
                  <a:pPr algn="ctr"/>
                  <a:r>
                    <a:rPr lang="fr-FR" b="1" dirty="0"/>
                    <a:t>Single photon </a:t>
                  </a:r>
                  <a:r>
                    <a:rPr lang="fr-FR" b="1" dirty="0" err="1"/>
                    <a:t>generator</a:t>
                  </a:r>
                  <a:r>
                    <a:rPr lang="fr-FR" b="1" dirty="0"/>
                    <a:t> ???</a:t>
                  </a:r>
                </a:p>
              </p:txBody>
            </p:sp>
          </p:grpSp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CA852384-24D4-42E3-A455-8B3E3595F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0720" y="5035118"/>
                <a:ext cx="1614433" cy="1614433"/>
              </a:xfrm>
              <a:prstGeom prst="rect">
                <a:avLst/>
              </a:prstGeom>
            </p:spPr>
          </p:pic>
        </p:grp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1FA978ED-A3F1-4541-9A9C-2BB69D75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263" y="4990744"/>
              <a:ext cx="1614434" cy="1614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9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B5CFFD3-0BEC-4DBD-B7C5-847FBD5C1F05}"/>
              </a:ext>
            </a:extLst>
          </p:cNvPr>
          <p:cNvSpPr txBox="1"/>
          <p:nvPr/>
        </p:nvSpPr>
        <p:spPr>
          <a:xfrm>
            <a:off x="3205132" y="1343862"/>
            <a:ext cx="24080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MISSION #2</a:t>
            </a:r>
          </a:p>
          <a:p>
            <a:endParaRPr lang="fr-FR" sz="3600" dirty="0"/>
          </a:p>
          <a:p>
            <a:endParaRPr lang="fr-FR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13F2E-2527-409B-95C5-25F4DB8DAB94}"/>
              </a:ext>
            </a:extLst>
          </p:cNvPr>
          <p:cNvSpPr/>
          <p:nvPr/>
        </p:nvSpPr>
        <p:spPr>
          <a:xfrm>
            <a:off x="276423" y="2421133"/>
            <a:ext cx="826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err="1">
                <a:solidFill>
                  <a:srgbClr val="0070C0"/>
                </a:solidFill>
              </a:rPr>
              <a:t>Calculate</a:t>
            </a:r>
            <a:r>
              <a:rPr lang="fr-FR" sz="3600" dirty="0">
                <a:solidFill>
                  <a:srgbClr val="0070C0"/>
                </a:solidFill>
              </a:rPr>
              <a:t> the power </a:t>
            </a:r>
            <a:r>
              <a:rPr lang="fr-FR" sz="3600" dirty="0" err="1">
                <a:solidFill>
                  <a:srgbClr val="0070C0"/>
                </a:solidFill>
              </a:rPr>
              <a:t>radiated</a:t>
            </a:r>
            <a:r>
              <a:rPr lang="fr-FR" sz="3600" dirty="0">
                <a:solidFill>
                  <a:srgbClr val="0070C0"/>
                </a:solidFill>
              </a:rPr>
              <a:t> by a </a:t>
            </a:r>
            <a:r>
              <a:rPr lang="fr-FR" sz="3600" dirty="0" err="1">
                <a:solidFill>
                  <a:srgbClr val="0070C0"/>
                </a:solidFill>
              </a:rPr>
              <a:t>dipole</a:t>
            </a:r>
            <a:r>
              <a:rPr lang="fr-FR" sz="36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FC499-EA1A-4735-995C-BD2AC3307685}"/>
              </a:ext>
            </a:extLst>
          </p:cNvPr>
          <p:cNvSpPr/>
          <p:nvPr/>
        </p:nvSpPr>
        <p:spPr>
          <a:xfrm>
            <a:off x="2486223" y="3759813"/>
            <a:ext cx="5502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1- </a:t>
            </a:r>
            <a:r>
              <a:rPr lang="fr-FR" sz="3200" dirty="0" err="1">
                <a:solidFill>
                  <a:srgbClr val="FF0000"/>
                </a:solidFill>
              </a:rPr>
              <a:t>Dipole</a:t>
            </a:r>
            <a:r>
              <a:rPr lang="fr-FR" sz="3200" dirty="0">
                <a:solidFill>
                  <a:srgbClr val="FF0000"/>
                </a:solidFill>
              </a:rPr>
              <a:t> in vacuum </a:t>
            </a:r>
          </a:p>
          <a:p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2- </a:t>
            </a:r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Dipole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near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 an </a:t>
            </a:r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object</a:t>
            </a:r>
            <a:endParaRPr lang="fr-FR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085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6F98878-4101-4EAB-BD88-473BD5271894}"/>
              </a:ext>
            </a:extLst>
          </p:cNvPr>
          <p:cNvSpPr/>
          <p:nvPr/>
        </p:nvSpPr>
        <p:spPr>
          <a:xfrm>
            <a:off x="2072747" y="1356135"/>
            <a:ext cx="4446993" cy="32338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6CF03E-97F3-4484-AACF-74519FEEF990}"/>
              </a:ext>
            </a:extLst>
          </p:cNvPr>
          <p:cNvSpPr txBox="1"/>
          <p:nvPr/>
        </p:nvSpPr>
        <p:spPr>
          <a:xfrm>
            <a:off x="6257802" y="3659894"/>
            <a:ext cx="60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BBA364-8D07-42E4-9D35-C263703786E6}"/>
              </a:ext>
            </a:extLst>
          </p:cNvPr>
          <p:cNvSpPr txBox="1"/>
          <p:nvPr/>
        </p:nvSpPr>
        <p:spPr>
          <a:xfrm>
            <a:off x="4667959" y="3853559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V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FEA9ADB-5B97-47F5-8122-58CF2ADF9BD8}"/>
              </a:ext>
            </a:extLst>
          </p:cNvPr>
          <p:cNvGrpSpPr/>
          <p:nvPr/>
        </p:nvGrpSpPr>
        <p:grpSpPr>
          <a:xfrm>
            <a:off x="4146844" y="1645808"/>
            <a:ext cx="2172642" cy="1939699"/>
            <a:chOff x="4346618" y="1091748"/>
            <a:chExt cx="2172642" cy="1939699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5C5A832-E0EE-46F0-878A-F21359CAC92C}"/>
                </a:ext>
              </a:extLst>
            </p:cNvPr>
            <p:cNvSpPr/>
            <p:nvPr/>
          </p:nvSpPr>
          <p:spPr>
            <a:xfrm>
              <a:off x="4482133" y="1653919"/>
              <a:ext cx="988192" cy="509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E6F2520-096F-42C9-9476-2A75A18B16BF}"/>
                </a:ext>
              </a:extLst>
            </p:cNvPr>
            <p:cNvSpPr txBox="1"/>
            <p:nvPr/>
          </p:nvSpPr>
          <p:spPr>
            <a:xfrm>
              <a:off x="4346618" y="1149184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31DC847-A310-4F7C-A365-585566A099D4}"/>
                </a:ext>
              </a:extLst>
            </p:cNvPr>
            <p:cNvSpPr txBox="1"/>
            <p:nvPr/>
          </p:nvSpPr>
          <p:spPr>
            <a:xfrm>
              <a:off x="4785772" y="2200450"/>
              <a:ext cx="17334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Absorption</a:t>
              </a:r>
            </a:p>
            <a:p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Joule </a:t>
              </a: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</a:rPr>
                <a:t>effect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, etc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F21878E-3589-473D-92EC-30625879F99E}"/>
                </a:ext>
              </a:extLst>
            </p:cNvPr>
            <p:cNvSpPr txBox="1"/>
            <p:nvPr/>
          </p:nvSpPr>
          <p:spPr>
            <a:xfrm>
              <a:off x="4906217" y="1091748"/>
              <a:ext cx="612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V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A5B45CB-63E5-457D-BD58-F00918E8E969}"/>
              </a:ext>
            </a:extLst>
          </p:cNvPr>
          <p:cNvSpPr txBox="1"/>
          <p:nvPr/>
        </p:nvSpPr>
        <p:spPr>
          <a:xfrm>
            <a:off x="119326" y="5212192"/>
            <a:ext cx="44234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00B050"/>
                </a:solidFill>
              </a:rPr>
              <a:t>Power </a:t>
            </a:r>
            <a:r>
              <a:rPr lang="fr-FR" sz="3200" dirty="0" err="1">
                <a:solidFill>
                  <a:srgbClr val="00B050"/>
                </a:solidFill>
              </a:rPr>
              <a:t>outside</a:t>
            </a:r>
            <a:r>
              <a:rPr lang="fr-FR" sz="3200" dirty="0">
                <a:solidFill>
                  <a:srgbClr val="00B050"/>
                </a:solidFill>
              </a:rPr>
              <a:t> V </a:t>
            </a:r>
          </a:p>
          <a:p>
            <a:r>
              <a:rPr lang="fr-FR" sz="3200" dirty="0"/>
              <a:t>= </a:t>
            </a:r>
            <a:r>
              <a:rPr lang="fr-FR" sz="3200" dirty="0">
                <a:solidFill>
                  <a:srgbClr val="0070C0"/>
                </a:solidFill>
              </a:rPr>
              <a:t>Power </a:t>
            </a:r>
            <a:r>
              <a:rPr lang="fr-FR" sz="3200" dirty="0" err="1">
                <a:solidFill>
                  <a:srgbClr val="0070C0"/>
                </a:solidFill>
              </a:rPr>
              <a:t>radiated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 err="1">
                <a:solidFill>
                  <a:srgbClr val="0070C0"/>
                </a:solidFill>
              </a:rPr>
              <a:t>inside</a:t>
            </a:r>
            <a:r>
              <a:rPr lang="fr-FR" sz="3200" dirty="0">
                <a:solidFill>
                  <a:srgbClr val="0070C0"/>
                </a:solidFill>
              </a:rPr>
              <a:t> V</a:t>
            </a:r>
            <a:endParaRPr lang="fr-FR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B3CDDF-0A36-4C1C-8471-475715E7CAC1}"/>
              </a:ext>
            </a:extLst>
          </p:cNvPr>
          <p:cNvGrpSpPr/>
          <p:nvPr/>
        </p:nvGrpSpPr>
        <p:grpSpPr>
          <a:xfrm>
            <a:off x="2886807" y="2802635"/>
            <a:ext cx="992579" cy="1034322"/>
            <a:chOff x="3126954" y="1752402"/>
            <a:chExt cx="992579" cy="1034322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F24E487-99E2-4016-BC56-69AA52B94685}"/>
                </a:ext>
              </a:extLst>
            </p:cNvPr>
            <p:cNvSpPr/>
            <p:nvPr/>
          </p:nvSpPr>
          <p:spPr>
            <a:xfrm>
              <a:off x="3282270" y="22588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4512ACB-E607-4CD0-AB48-2821A7A620D5}"/>
                </a:ext>
              </a:extLst>
            </p:cNvPr>
            <p:cNvSpPr txBox="1"/>
            <p:nvPr/>
          </p:nvSpPr>
          <p:spPr>
            <a:xfrm>
              <a:off x="3382054" y="2140393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5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endParaRPr lang="fr-FR" sz="3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3BBA087-B0E9-457B-937A-BD338A3B94AE}"/>
                </a:ext>
              </a:extLst>
            </p:cNvPr>
            <p:cNvSpPr txBox="1"/>
            <p:nvPr/>
          </p:nvSpPr>
          <p:spPr>
            <a:xfrm>
              <a:off x="3126954" y="1752402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>
                  <a:solidFill>
                    <a:schemeClr val="accent5">
                      <a:lumMod val="75000"/>
                    </a:schemeClr>
                  </a:solidFill>
                </a:rPr>
                <a:t>Dipole</a:t>
              </a:r>
              <a:endParaRPr lang="fr-FR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DC3FED4F-169A-43CC-90D1-18088217420C}"/>
              </a:ext>
            </a:extLst>
          </p:cNvPr>
          <p:cNvSpPr/>
          <p:nvPr/>
        </p:nvSpPr>
        <p:spPr>
          <a:xfrm rot="17918703">
            <a:off x="2197704" y="2610468"/>
            <a:ext cx="673100" cy="95551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506D7A2-112C-4E2C-8D9E-9C16D2F6D24A}"/>
              </a:ext>
            </a:extLst>
          </p:cNvPr>
          <p:cNvSpPr txBox="1"/>
          <p:nvPr/>
        </p:nvSpPr>
        <p:spPr>
          <a:xfrm>
            <a:off x="457948" y="2256340"/>
            <a:ext cx="1615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0000"/>
                </a:solidFill>
              </a:rPr>
              <a:t>Point-like source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1B4D08-7CF1-4E28-8077-37B9360900F6}"/>
              </a:ext>
            </a:extLst>
          </p:cNvPr>
          <p:cNvSpPr/>
          <p:nvPr/>
        </p:nvSpPr>
        <p:spPr>
          <a:xfrm>
            <a:off x="225623" y="140626"/>
            <a:ext cx="826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/>
              <a:t>The source = </a:t>
            </a:r>
            <a:r>
              <a:rPr lang="fr-FR" sz="3600" dirty="0" err="1"/>
              <a:t>dipole</a:t>
            </a:r>
            <a:r>
              <a:rPr lang="fr-FR" sz="36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C3B7C-7AE4-44C5-8327-79A849D41467}"/>
              </a:ext>
            </a:extLst>
          </p:cNvPr>
          <p:cNvSpPr/>
          <p:nvPr/>
        </p:nvSpPr>
        <p:spPr>
          <a:xfrm>
            <a:off x="4423093" y="5710495"/>
            <a:ext cx="4601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/>
              <a:t>– 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Power </a:t>
            </a:r>
            <a:r>
              <a:rPr lang="fr-FR" sz="3200" dirty="0" err="1">
                <a:solidFill>
                  <a:schemeClr val="accent6">
                    <a:lumMod val="75000"/>
                  </a:schemeClr>
                </a:solidFill>
              </a:rPr>
              <a:t>absorbed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accent6">
                    <a:lumMod val="75000"/>
                  </a:schemeClr>
                </a:solidFill>
              </a:rPr>
              <a:t>inside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</a:rPr>
              <a:t> V</a:t>
            </a:r>
            <a:endParaRPr lang="fr-FR" sz="32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1E0F4C5-A180-4273-B25C-5584D2D22434}"/>
              </a:ext>
            </a:extLst>
          </p:cNvPr>
          <p:cNvSpPr txBox="1"/>
          <p:nvPr/>
        </p:nvSpPr>
        <p:spPr>
          <a:xfrm>
            <a:off x="3419870" y="4049853"/>
            <a:ext cx="1003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vacuum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96F2BF3-B307-44CD-A12B-C7907C0BF7D8}"/>
                  </a:ext>
                </a:extLst>
              </p:cNvPr>
              <p:cNvSpPr txBox="1"/>
              <p:nvPr/>
            </p:nvSpPr>
            <p:spPr>
              <a:xfrm>
                <a:off x="5099460" y="4764794"/>
                <a:ext cx="366869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96F2BF3-B307-44CD-A12B-C7907C0BF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460" y="4764794"/>
                <a:ext cx="3668697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96914EC0-7683-4CE0-93AA-CC7D11FFE1D6}"/>
              </a:ext>
            </a:extLst>
          </p:cNvPr>
          <p:cNvSpPr/>
          <p:nvPr/>
        </p:nvSpPr>
        <p:spPr>
          <a:xfrm>
            <a:off x="4887128" y="4647195"/>
            <a:ext cx="4039737" cy="1009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F261068-D8B7-4BB0-B7F6-B5A1E2786E82}"/>
              </a:ext>
            </a:extLst>
          </p:cNvPr>
          <p:cNvSpPr/>
          <p:nvPr/>
        </p:nvSpPr>
        <p:spPr>
          <a:xfrm>
            <a:off x="7239000" y="4864100"/>
            <a:ext cx="520700" cy="5605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2461FB-47CA-46B8-8A6D-19A9FEE32C7F}"/>
              </a:ext>
            </a:extLst>
          </p:cNvPr>
          <p:cNvSpPr txBox="1"/>
          <p:nvPr/>
        </p:nvSpPr>
        <p:spPr>
          <a:xfrm>
            <a:off x="7581872" y="4402319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886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7F029248-B733-4087-B534-42A1D23A80EE}"/>
              </a:ext>
            </a:extLst>
          </p:cNvPr>
          <p:cNvSpPr txBox="1"/>
          <p:nvPr/>
        </p:nvSpPr>
        <p:spPr>
          <a:xfrm>
            <a:off x="1352767" y="1361552"/>
            <a:ext cx="662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ym typeface="Wingdings" panose="05000000000000000000" pitchFamily="2" charset="2"/>
              </a:rPr>
              <a:t>Calculation of the </a:t>
            </a:r>
            <a:r>
              <a:rPr lang="fr-FR" sz="2800" b="1" dirty="0" err="1">
                <a:sym typeface="Wingdings" panose="05000000000000000000" pitchFamily="2" charset="2"/>
              </a:rPr>
              <a:t>Poynting</a:t>
            </a:r>
            <a:r>
              <a:rPr lang="fr-FR" sz="2800" b="1" dirty="0">
                <a:sym typeface="Wingdings" panose="05000000000000000000" pitchFamily="2" charset="2"/>
              </a:rPr>
              <a:t> </a:t>
            </a:r>
            <a:r>
              <a:rPr lang="fr-FR" sz="2800" b="1" dirty="0" err="1">
                <a:sym typeface="Wingdings" panose="05000000000000000000" pitchFamily="2" charset="2"/>
              </a:rPr>
              <a:t>vector</a:t>
            </a:r>
            <a:r>
              <a:rPr lang="fr-FR" sz="2800" b="1" dirty="0">
                <a:sym typeface="Wingdings" panose="05000000000000000000" pitchFamily="2" charset="2"/>
              </a:rPr>
              <a:t> flow !</a:t>
            </a:r>
            <a:endParaRPr lang="fr-FR" sz="2800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AF7E3C-04E8-4AC2-B033-4AEAE31B791F}"/>
              </a:ext>
            </a:extLst>
          </p:cNvPr>
          <p:cNvSpPr txBox="1"/>
          <p:nvPr/>
        </p:nvSpPr>
        <p:spPr>
          <a:xfrm>
            <a:off x="4784062" y="2938096"/>
            <a:ext cx="365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tx2">
                    <a:lumMod val="75000"/>
                  </a:schemeClr>
                </a:solidFill>
              </a:rPr>
              <a:t>Poynting’s</a:t>
            </a:r>
            <a:r>
              <a:rPr lang="fr-F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tx2">
                    <a:lumMod val="75000"/>
                  </a:schemeClr>
                </a:solidFill>
              </a:rPr>
              <a:t>theorem</a:t>
            </a:r>
            <a:endParaRPr lang="fr-FR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8EE5F7-B2AA-48DA-9F9B-922A22AD6909}"/>
              </a:ext>
            </a:extLst>
          </p:cNvPr>
          <p:cNvSpPr/>
          <p:nvPr/>
        </p:nvSpPr>
        <p:spPr>
          <a:xfrm>
            <a:off x="1370652" y="3043171"/>
            <a:ext cx="2127966" cy="1712686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6350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74B1DAD8-9D6B-4B43-BFF5-9C95449D29B3}"/>
                  </a:ext>
                </a:extLst>
              </p:cNvPr>
              <p:cNvSpPr txBox="1"/>
              <p:nvPr/>
            </p:nvSpPr>
            <p:spPr>
              <a:xfrm>
                <a:off x="4572000" y="3429000"/>
                <a:ext cx="4053984" cy="1150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FR" sz="32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fr-FR" sz="32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3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32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32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3200" b="0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32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</m:oMath>
                  </m:oMathPara>
                </a14:m>
                <a:endParaRPr lang="fr-FR" sz="32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74B1DAD8-9D6B-4B43-BFF5-9C95449D2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053984" cy="11509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2F7ABBBC-9DD9-4E5D-93F2-B3D5C96F6EA3}"/>
              </a:ext>
            </a:extLst>
          </p:cNvPr>
          <p:cNvSpPr txBox="1"/>
          <p:nvPr/>
        </p:nvSpPr>
        <p:spPr>
          <a:xfrm>
            <a:off x="3572788" y="4107126"/>
            <a:ext cx="49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>
                <a:solidFill>
                  <a:schemeClr val="tx2">
                    <a:lumMod val="50000"/>
                  </a:schemeClr>
                </a:solidFill>
              </a:rPr>
              <a:t>S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9F09AF9-D473-4B7D-9AF0-3BFAB857A9F3}"/>
              </a:ext>
            </a:extLst>
          </p:cNvPr>
          <p:cNvGrpSpPr/>
          <p:nvPr/>
        </p:nvGrpSpPr>
        <p:grpSpPr>
          <a:xfrm>
            <a:off x="366333" y="2918314"/>
            <a:ext cx="2793980" cy="2045541"/>
            <a:chOff x="851240" y="2977682"/>
            <a:chExt cx="2277345" cy="1667299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4CDA6C2-215B-4478-A87E-BEBFD75F64B1}"/>
                </a:ext>
              </a:extLst>
            </p:cNvPr>
            <p:cNvSpPr/>
            <p:nvPr/>
          </p:nvSpPr>
          <p:spPr>
            <a:xfrm>
              <a:off x="2406091" y="3716948"/>
              <a:ext cx="184724" cy="1847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872D880D-B44D-4FE0-BF86-023EC47683C9}"/>
                </a:ext>
              </a:extLst>
            </p:cNvPr>
            <p:cNvCxnSpPr/>
            <p:nvPr/>
          </p:nvCxnSpPr>
          <p:spPr>
            <a:xfrm flipV="1">
              <a:off x="2144399" y="3778524"/>
              <a:ext cx="708107" cy="1539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2E5A94B2-6644-4780-8861-C6AA102E2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750" y="3826209"/>
              <a:ext cx="635344" cy="11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7A0FC069-6BEA-45A9-AD98-B8657AD71207}"/>
                </a:ext>
              </a:extLst>
            </p:cNvPr>
            <p:cNvGrpSpPr/>
            <p:nvPr/>
          </p:nvGrpSpPr>
          <p:grpSpPr>
            <a:xfrm>
              <a:off x="1904836" y="2977682"/>
              <a:ext cx="1223749" cy="968988"/>
              <a:chOff x="2856930" y="4653887"/>
              <a:chExt cx="1223749" cy="968988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78ADF2BC-6CF9-46CB-B704-407527ED5874}"/>
                  </a:ext>
                </a:extLst>
              </p:cNvPr>
              <p:cNvSpPr/>
              <p:nvPr/>
            </p:nvSpPr>
            <p:spPr>
              <a:xfrm>
                <a:off x="3138985" y="5145204"/>
                <a:ext cx="655093" cy="477671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132A7842-EE5D-43AB-9C40-930513658C61}"/>
                  </a:ext>
                </a:extLst>
              </p:cNvPr>
              <p:cNvSpPr/>
              <p:nvPr/>
            </p:nvSpPr>
            <p:spPr>
              <a:xfrm>
                <a:off x="2991135" y="4913195"/>
                <a:ext cx="966716" cy="6846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250B9C33-A93B-44C1-BEF2-9027ECA38C11}"/>
                  </a:ext>
                </a:extLst>
              </p:cNvPr>
              <p:cNvSpPr/>
              <p:nvPr/>
            </p:nvSpPr>
            <p:spPr>
              <a:xfrm>
                <a:off x="2856930" y="4653887"/>
                <a:ext cx="1223749" cy="8370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C7C2FDE-50E1-4393-B5A3-527EB9F389A7}"/>
                </a:ext>
              </a:extLst>
            </p:cNvPr>
            <p:cNvGrpSpPr/>
            <p:nvPr/>
          </p:nvGrpSpPr>
          <p:grpSpPr>
            <a:xfrm rot="10973808">
              <a:off x="1866167" y="3675993"/>
              <a:ext cx="1223749" cy="968988"/>
              <a:chOff x="2856930" y="4653887"/>
              <a:chExt cx="1223749" cy="968988"/>
            </a:xfrm>
          </p:grpSpPr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CFD92B29-898E-4F44-BFAC-B6148C2980BD}"/>
                  </a:ext>
                </a:extLst>
              </p:cNvPr>
              <p:cNvSpPr/>
              <p:nvPr/>
            </p:nvSpPr>
            <p:spPr>
              <a:xfrm>
                <a:off x="3138985" y="5145204"/>
                <a:ext cx="655093" cy="477671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E2160B11-A320-4C28-9DD8-2F7D77CC33CF}"/>
                  </a:ext>
                </a:extLst>
              </p:cNvPr>
              <p:cNvSpPr/>
              <p:nvPr/>
            </p:nvSpPr>
            <p:spPr>
              <a:xfrm>
                <a:off x="2991135" y="4913195"/>
                <a:ext cx="966716" cy="6846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42620C53-74B7-44E4-A4BF-4CC71B746786}"/>
                  </a:ext>
                </a:extLst>
              </p:cNvPr>
              <p:cNvSpPr/>
              <p:nvPr/>
            </p:nvSpPr>
            <p:spPr>
              <a:xfrm>
                <a:off x="2856930" y="4653887"/>
                <a:ext cx="1223749" cy="8370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2FD13E2-2A89-4282-8CC7-EA08025C43CF}"/>
                </a:ext>
              </a:extLst>
            </p:cNvPr>
            <p:cNvSpPr txBox="1"/>
            <p:nvPr/>
          </p:nvSpPr>
          <p:spPr>
            <a:xfrm>
              <a:off x="851240" y="3540625"/>
              <a:ext cx="930768" cy="301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dipole</a:t>
              </a:r>
              <a:endParaRPr lang="fr-FR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8AE7A55-7D99-4BA7-8F26-DF4D6631D7BD}"/>
              </a:ext>
            </a:extLst>
          </p:cNvPr>
          <p:cNvSpPr/>
          <p:nvPr/>
        </p:nvSpPr>
        <p:spPr>
          <a:xfrm>
            <a:off x="2995152" y="3148178"/>
            <a:ext cx="388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latin typeface="Symbol" panose="05050102010706020507" pitchFamily="18" charset="2"/>
              </a:rPr>
              <a:t>e</a:t>
            </a:r>
            <a:endParaRPr lang="fr-FR" sz="3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8CA886-C3C2-494E-AF48-FD2A1FE9C366}"/>
              </a:ext>
            </a:extLst>
          </p:cNvPr>
          <p:cNvSpPr txBox="1"/>
          <p:nvPr/>
        </p:nvSpPr>
        <p:spPr>
          <a:xfrm>
            <a:off x="6225186" y="4922328"/>
            <a:ext cx="15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Time </a:t>
            </a:r>
            <a:r>
              <a:rPr lang="fr-FR" dirty="0" err="1">
                <a:solidFill>
                  <a:srgbClr val="FF0000"/>
                </a:solidFill>
              </a:rPr>
              <a:t>averaged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0F01309-1E89-44C2-B556-54A8AABA1824}"/>
              </a:ext>
            </a:extLst>
          </p:cNvPr>
          <p:cNvCxnSpPr>
            <a:cxnSpLocks/>
          </p:cNvCxnSpPr>
          <p:nvPr/>
        </p:nvCxnSpPr>
        <p:spPr>
          <a:xfrm flipH="1" flipV="1">
            <a:off x="6225186" y="4332443"/>
            <a:ext cx="431800" cy="553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7B43D379-8311-4734-B40A-5F285CA7567E}"/>
              </a:ext>
            </a:extLst>
          </p:cNvPr>
          <p:cNvSpPr txBox="1"/>
          <p:nvPr/>
        </p:nvSpPr>
        <p:spPr>
          <a:xfrm>
            <a:off x="678648" y="173658"/>
            <a:ext cx="8363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50"/>
                </a:solidFill>
              </a:rPr>
              <a:t>Power </a:t>
            </a:r>
            <a:r>
              <a:rPr lang="fr-FR" sz="3200" dirty="0" err="1">
                <a:solidFill>
                  <a:srgbClr val="00B050"/>
                </a:solidFill>
              </a:rPr>
              <a:t>outside</a:t>
            </a:r>
            <a:r>
              <a:rPr lang="fr-FR" sz="3200" dirty="0">
                <a:solidFill>
                  <a:srgbClr val="00B050"/>
                </a:solidFill>
              </a:rPr>
              <a:t> V </a:t>
            </a:r>
            <a:r>
              <a:rPr lang="fr-FR" sz="3200" dirty="0"/>
              <a:t>= </a:t>
            </a:r>
            <a:r>
              <a:rPr lang="fr-FR" sz="3200" dirty="0">
                <a:solidFill>
                  <a:srgbClr val="0070C0"/>
                </a:solidFill>
              </a:rPr>
              <a:t>Power </a:t>
            </a:r>
            <a:r>
              <a:rPr lang="fr-FR" sz="3200" dirty="0" err="1">
                <a:solidFill>
                  <a:srgbClr val="0070C0"/>
                </a:solidFill>
              </a:rPr>
              <a:t>radiated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  <a:r>
              <a:rPr lang="fr-FR" sz="3200" dirty="0" err="1">
                <a:solidFill>
                  <a:srgbClr val="0070C0"/>
                </a:solidFill>
              </a:rPr>
              <a:t>inside</a:t>
            </a:r>
            <a:r>
              <a:rPr lang="fr-FR" sz="3200" dirty="0">
                <a:solidFill>
                  <a:srgbClr val="0070C0"/>
                </a:solidFill>
              </a:rPr>
              <a:t> V</a:t>
            </a:r>
            <a:endParaRPr lang="fr-FR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86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B5CFFD3-0BEC-4DBD-B7C5-847FBD5C1F05}"/>
              </a:ext>
            </a:extLst>
          </p:cNvPr>
          <p:cNvSpPr txBox="1"/>
          <p:nvPr/>
        </p:nvSpPr>
        <p:spPr>
          <a:xfrm>
            <a:off x="3205132" y="1343862"/>
            <a:ext cx="24080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MISSION #2</a:t>
            </a:r>
          </a:p>
          <a:p>
            <a:endParaRPr lang="fr-FR" sz="3600" dirty="0"/>
          </a:p>
          <a:p>
            <a:endParaRPr lang="fr-FR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13F2E-2527-409B-95C5-25F4DB8DAB94}"/>
              </a:ext>
            </a:extLst>
          </p:cNvPr>
          <p:cNvSpPr/>
          <p:nvPr/>
        </p:nvSpPr>
        <p:spPr>
          <a:xfrm>
            <a:off x="276423" y="2421133"/>
            <a:ext cx="826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dirty="0" err="1">
                <a:solidFill>
                  <a:srgbClr val="0070C0"/>
                </a:solidFill>
              </a:rPr>
              <a:t>Calculate</a:t>
            </a:r>
            <a:r>
              <a:rPr lang="fr-FR" sz="3600" dirty="0">
                <a:solidFill>
                  <a:srgbClr val="0070C0"/>
                </a:solidFill>
              </a:rPr>
              <a:t> the power </a:t>
            </a:r>
            <a:r>
              <a:rPr lang="fr-FR" sz="3600" dirty="0" err="1">
                <a:solidFill>
                  <a:srgbClr val="0070C0"/>
                </a:solidFill>
              </a:rPr>
              <a:t>radiated</a:t>
            </a:r>
            <a:r>
              <a:rPr lang="fr-FR" sz="3600" dirty="0">
                <a:solidFill>
                  <a:srgbClr val="0070C0"/>
                </a:solidFill>
              </a:rPr>
              <a:t> </a:t>
            </a:r>
            <a:r>
              <a:rPr lang="fr-FR" sz="3600" u="sng" dirty="0">
                <a:solidFill>
                  <a:srgbClr val="0070C0"/>
                </a:solidFill>
              </a:rPr>
              <a:t>by a </a:t>
            </a:r>
            <a:r>
              <a:rPr lang="fr-FR" sz="3600" u="sng" dirty="0" err="1">
                <a:solidFill>
                  <a:srgbClr val="0070C0"/>
                </a:solidFill>
              </a:rPr>
              <a:t>dipole</a:t>
            </a:r>
            <a:r>
              <a:rPr lang="fr-FR" sz="3600" u="sng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5FC499-EA1A-4735-995C-BD2AC3307685}"/>
              </a:ext>
            </a:extLst>
          </p:cNvPr>
          <p:cNvSpPr/>
          <p:nvPr/>
        </p:nvSpPr>
        <p:spPr>
          <a:xfrm>
            <a:off x="2486223" y="3759813"/>
            <a:ext cx="5502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1- </a:t>
            </a:r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Dipole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 in vacuum </a:t>
            </a:r>
          </a:p>
          <a:p>
            <a:r>
              <a:rPr lang="fr-FR" sz="3200" dirty="0">
                <a:solidFill>
                  <a:srgbClr val="FF0000"/>
                </a:solidFill>
              </a:rPr>
              <a:t>2- </a:t>
            </a:r>
            <a:r>
              <a:rPr lang="fr-FR" sz="3200" dirty="0" err="1">
                <a:solidFill>
                  <a:srgbClr val="FF0000"/>
                </a:solidFill>
              </a:rPr>
              <a:t>Dipole</a:t>
            </a:r>
            <a:r>
              <a:rPr lang="fr-FR" sz="3200" dirty="0">
                <a:solidFill>
                  <a:srgbClr val="FF0000"/>
                </a:solidFill>
              </a:rPr>
              <a:t> </a:t>
            </a:r>
            <a:r>
              <a:rPr lang="fr-FR" sz="3200" dirty="0" err="1">
                <a:solidFill>
                  <a:srgbClr val="FF0000"/>
                </a:solidFill>
              </a:rPr>
              <a:t>near</a:t>
            </a:r>
            <a:r>
              <a:rPr lang="fr-FR" sz="3200" dirty="0">
                <a:solidFill>
                  <a:srgbClr val="FF0000"/>
                </a:solidFill>
              </a:rPr>
              <a:t> an </a:t>
            </a:r>
            <a:r>
              <a:rPr lang="fr-FR" sz="3200" dirty="0" err="1">
                <a:solidFill>
                  <a:srgbClr val="FF0000"/>
                </a:solidFill>
              </a:rPr>
              <a:t>object</a:t>
            </a:r>
            <a:endParaRPr lang="fr-F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543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6F98878-4101-4EAB-BD88-473BD5271894}"/>
              </a:ext>
            </a:extLst>
          </p:cNvPr>
          <p:cNvSpPr/>
          <p:nvPr/>
        </p:nvSpPr>
        <p:spPr>
          <a:xfrm>
            <a:off x="2348503" y="1470435"/>
            <a:ext cx="4446993" cy="32338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6CF03E-97F3-4484-AACF-74519FEEF990}"/>
              </a:ext>
            </a:extLst>
          </p:cNvPr>
          <p:cNvSpPr txBox="1"/>
          <p:nvPr/>
        </p:nvSpPr>
        <p:spPr>
          <a:xfrm>
            <a:off x="6533558" y="3774194"/>
            <a:ext cx="60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BBA364-8D07-42E4-9D35-C263703786E6}"/>
              </a:ext>
            </a:extLst>
          </p:cNvPr>
          <p:cNvSpPr txBox="1"/>
          <p:nvPr/>
        </p:nvSpPr>
        <p:spPr>
          <a:xfrm>
            <a:off x="4943715" y="3967859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V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FEA9ADB-5B97-47F5-8122-58CF2ADF9BD8}"/>
              </a:ext>
            </a:extLst>
          </p:cNvPr>
          <p:cNvGrpSpPr/>
          <p:nvPr/>
        </p:nvGrpSpPr>
        <p:grpSpPr>
          <a:xfrm>
            <a:off x="4335801" y="1921362"/>
            <a:ext cx="2115133" cy="1587064"/>
            <a:chOff x="4482133" y="984950"/>
            <a:chExt cx="2115133" cy="1587064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5C5A832-E0EE-46F0-878A-F21359CAC92C}"/>
                </a:ext>
              </a:extLst>
            </p:cNvPr>
            <p:cNvSpPr/>
            <p:nvPr/>
          </p:nvSpPr>
          <p:spPr>
            <a:xfrm>
              <a:off x="4482133" y="1653919"/>
              <a:ext cx="988192" cy="509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E6F2520-096F-42C9-9476-2A75A18B16BF}"/>
                </a:ext>
              </a:extLst>
            </p:cNvPr>
            <p:cNvSpPr txBox="1"/>
            <p:nvPr/>
          </p:nvSpPr>
          <p:spPr>
            <a:xfrm>
              <a:off x="5080762" y="984950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31DC847-A310-4F7C-A365-585566A099D4}"/>
                </a:ext>
              </a:extLst>
            </p:cNvPr>
            <p:cNvSpPr txBox="1"/>
            <p:nvPr/>
          </p:nvSpPr>
          <p:spPr>
            <a:xfrm>
              <a:off x="5027221" y="2110349"/>
              <a:ext cx="1570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Absorption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F21878E-3589-473D-92EC-30625879F99E}"/>
                </a:ext>
              </a:extLst>
            </p:cNvPr>
            <p:cNvSpPr txBox="1"/>
            <p:nvPr/>
          </p:nvSpPr>
          <p:spPr>
            <a:xfrm>
              <a:off x="5475349" y="1270470"/>
              <a:ext cx="612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V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B3CDDF-0A36-4C1C-8471-475715E7CAC1}"/>
              </a:ext>
            </a:extLst>
          </p:cNvPr>
          <p:cNvGrpSpPr/>
          <p:nvPr/>
        </p:nvGrpSpPr>
        <p:grpSpPr>
          <a:xfrm>
            <a:off x="3292812" y="2454340"/>
            <a:ext cx="1069107" cy="915586"/>
            <a:chOff x="2359833" y="1878696"/>
            <a:chExt cx="1069107" cy="915586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F24E487-99E2-4016-BC56-69AA52B94685}"/>
                </a:ext>
              </a:extLst>
            </p:cNvPr>
            <p:cNvSpPr/>
            <p:nvPr/>
          </p:nvSpPr>
          <p:spPr>
            <a:xfrm>
              <a:off x="3282270" y="22588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4512ACB-E607-4CD0-AB48-2821A7A620D5}"/>
                </a:ext>
              </a:extLst>
            </p:cNvPr>
            <p:cNvSpPr txBox="1"/>
            <p:nvPr/>
          </p:nvSpPr>
          <p:spPr>
            <a:xfrm>
              <a:off x="2970160" y="2147951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5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endParaRPr lang="fr-FR" sz="3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3BBA087-B0E9-457B-937A-BD338A3B94AE}"/>
                </a:ext>
              </a:extLst>
            </p:cNvPr>
            <p:cNvSpPr txBox="1"/>
            <p:nvPr/>
          </p:nvSpPr>
          <p:spPr>
            <a:xfrm>
              <a:off x="2359833" y="1878696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>
                  <a:solidFill>
                    <a:schemeClr val="accent5">
                      <a:lumMod val="75000"/>
                    </a:schemeClr>
                  </a:solidFill>
                </a:rPr>
                <a:t>Dipole</a:t>
              </a:r>
              <a:endParaRPr lang="fr-FR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32D3F3-D51F-4358-BCFF-48427713042D}"/>
                  </a:ext>
                </a:extLst>
              </p:cNvPr>
              <p:cNvSpPr/>
              <p:nvPr/>
            </p:nvSpPr>
            <p:spPr>
              <a:xfrm>
                <a:off x="860390" y="4067752"/>
                <a:ext cx="2295052" cy="95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fr-F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acc>
                    </m:oMath>
                  </m:oMathPara>
                </a14:m>
                <a:endParaRPr lang="fr-FR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32D3F3-D51F-4358-BCFF-484277130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90" y="4067752"/>
                <a:ext cx="2295052" cy="9555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bas 2">
            <a:extLst>
              <a:ext uri="{FF2B5EF4-FFF2-40B4-BE49-F238E27FC236}">
                <a16:creationId xmlns:a16="http://schemas.microsoft.com/office/drawing/2014/main" id="{96363E54-5E1B-4475-8F0E-E386492E2AD6}"/>
              </a:ext>
            </a:extLst>
          </p:cNvPr>
          <p:cNvSpPr/>
          <p:nvPr/>
        </p:nvSpPr>
        <p:spPr>
          <a:xfrm rot="18427022">
            <a:off x="3060793" y="4723834"/>
            <a:ext cx="440932" cy="9835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2C1E52-8D30-4851-ACC6-9A753FC6798B}"/>
              </a:ext>
            </a:extLst>
          </p:cNvPr>
          <p:cNvSpPr txBox="1"/>
          <p:nvPr/>
        </p:nvSpPr>
        <p:spPr>
          <a:xfrm>
            <a:off x="3789100" y="5183359"/>
            <a:ext cx="465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Power </a:t>
            </a:r>
            <a:r>
              <a:rPr lang="fr-FR" sz="2800" dirty="0" err="1">
                <a:solidFill>
                  <a:srgbClr val="FF0000"/>
                </a:solidFill>
              </a:rPr>
              <a:t>radiated</a:t>
            </a:r>
            <a:r>
              <a:rPr lang="fr-FR" sz="2800" dirty="0">
                <a:solidFill>
                  <a:srgbClr val="FF0000"/>
                </a:solidFill>
              </a:rPr>
              <a:t> by the system « </a:t>
            </a:r>
            <a:r>
              <a:rPr lang="fr-FR" sz="2800" dirty="0" err="1">
                <a:solidFill>
                  <a:srgbClr val="FF0000"/>
                </a:solidFill>
              </a:rPr>
              <a:t>dipole+object</a:t>
            </a:r>
            <a:r>
              <a:rPr lang="fr-FR" sz="2800" dirty="0">
                <a:solidFill>
                  <a:srgbClr val="FF0000"/>
                </a:solidFill>
              </a:rPr>
              <a:t> »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5808E4-0709-4917-A13F-E843F91648AD}"/>
              </a:ext>
            </a:extLst>
          </p:cNvPr>
          <p:cNvSpPr txBox="1"/>
          <p:nvPr/>
        </p:nvSpPr>
        <p:spPr>
          <a:xfrm>
            <a:off x="195232" y="210801"/>
            <a:ext cx="434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Poynting</a:t>
            </a:r>
            <a:r>
              <a:rPr lang="fr-FR" sz="3600" dirty="0"/>
              <a:t> </a:t>
            </a:r>
            <a:r>
              <a:rPr lang="fr-FR" sz="3600" dirty="0" err="1"/>
              <a:t>vector</a:t>
            </a:r>
            <a:r>
              <a:rPr lang="fr-FR" sz="3600" dirty="0"/>
              <a:t> flow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685104-BD93-4B2C-9D32-BC70DC9B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377" y="5765941"/>
            <a:ext cx="811829" cy="8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4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6F98878-4101-4EAB-BD88-473BD5271894}"/>
              </a:ext>
            </a:extLst>
          </p:cNvPr>
          <p:cNvSpPr/>
          <p:nvPr/>
        </p:nvSpPr>
        <p:spPr>
          <a:xfrm>
            <a:off x="2297704" y="1260962"/>
            <a:ext cx="1950826" cy="19563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6CF03E-97F3-4484-AACF-74519FEEF990}"/>
              </a:ext>
            </a:extLst>
          </p:cNvPr>
          <p:cNvSpPr txBox="1"/>
          <p:nvPr/>
        </p:nvSpPr>
        <p:spPr>
          <a:xfrm>
            <a:off x="3780466" y="2912089"/>
            <a:ext cx="60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BBA364-8D07-42E4-9D35-C263703786E6}"/>
              </a:ext>
            </a:extLst>
          </p:cNvPr>
          <p:cNvSpPr txBox="1"/>
          <p:nvPr/>
        </p:nvSpPr>
        <p:spPr>
          <a:xfrm>
            <a:off x="3056552" y="2656368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V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FFEA9ADB-5B97-47F5-8122-58CF2ADF9BD8}"/>
              </a:ext>
            </a:extLst>
          </p:cNvPr>
          <p:cNvGrpSpPr/>
          <p:nvPr/>
        </p:nvGrpSpPr>
        <p:grpSpPr>
          <a:xfrm>
            <a:off x="4285001" y="1260962"/>
            <a:ext cx="2115133" cy="1587064"/>
            <a:chOff x="4482133" y="984950"/>
            <a:chExt cx="2115133" cy="1587064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5C5A832-E0EE-46F0-878A-F21359CAC92C}"/>
                </a:ext>
              </a:extLst>
            </p:cNvPr>
            <p:cNvSpPr/>
            <p:nvPr/>
          </p:nvSpPr>
          <p:spPr>
            <a:xfrm>
              <a:off x="4482133" y="1653919"/>
              <a:ext cx="988192" cy="509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E6F2520-096F-42C9-9476-2A75A18B16BF}"/>
                </a:ext>
              </a:extLst>
            </p:cNvPr>
            <p:cNvSpPr txBox="1"/>
            <p:nvPr/>
          </p:nvSpPr>
          <p:spPr>
            <a:xfrm>
              <a:off x="5080762" y="984950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31DC847-A310-4F7C-A365-585566A099D4}"/>
                </a:ext>
              </a:extLst>
            </p:cNvPr>
            <p:cNvSpPr txBox="1"/>
            <p:nvPr/>
          </p:nvSpPr>
          <p:spPr>
            <a:xfrm>
              <a:off x="5027221" y="2110349"/>
              <a:ext cx="1570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Absorption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F21878E-3589-473D-92EC-30625879F99E}"/>
                </a:ext>
              </a:extLst>
            </p:cNvPr>
            <p:cNvSpPr txBox="1"/>
            <p:nvPr/>
          </p:nvSpPr>
          <p:spPr>
            <a:xfrm>
              <a:off x="5475349" y="1270470"/>
              <a:ext cx="612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V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B3CDDF-0A36-4C1C-8471-475715E7CAC1}"/>
              </a:ext>
            </a:extLst>
          </p:cNvPr>
          <p:cNvGrpSpPr/>
          <p:nvPr/>
        </p:nvGrpSpPr>
        <p:grpSpPr>
          <a:xfrm>
            <a:off x="3242012" y="1793940"/>
            <a:ext cx="1069107" cy="915586"/>
            <a:chOff x="2359833" y="1878696"/>
            <a:chExt cx="1069107" cy="915586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F24E487-99E2-4016-BC56-69AA52B94685}"/>
                </a:ext>
              </a:extLst>
            </p:cNvPr>
            <p:cNvSpPr/>
            <p:nvPr/>
          </p:nvSpPr>
          <p:spPr>
            <a:xfrm>
              <a:off x="3282270" y="22588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4512ACB-E607-4CD0-AB48-2821A7A620D5}"/>
                </a:ext>
              </a:extLst>
            </p:cNvPr>
            <p:cNvSpPr txBox="1"/>
            <p:nvPr/>
          </p:nvSpPr>
          <p:spPr>
            <a:xfrm>
              <a:off x="2970160" y="2147951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5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endParaRPr lang="fr-FR" sz="3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3BBA087-B0E9-457B-937A-BD338A3B94AE}"/>
                </a:ext>
              </a:extLst>
            </p:cNvPr>
            <p:cNvSpPr txBox="1"/>
            <p:nvPr/>
          </p:nvSpPr>
          <p:spPr>
            <a:xfrm>
              <a:off x="2359833" y="1878696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>
                  <a:solidFill>
                    <a:schemeClr val="accent5">
                      <a:lumMod val="75000"/>
                    </a:schemeClr>
                  </a:solidFill>
                </a:rPr>
                <a:t>Dipole</a:t>
              </a:r>
              <a:endParaRPr lang="fr-FR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32D3F3-D51F-4358-BCFF-48427713042D}"/>
                  </a:ext>
                </a:extLst>
              </p:cNvPr>
              <p:cNvSpPr/>
              <p:nvPr/>
            </p:nvSpPr>
            <p:spPr>
              <a:xfrm>
                <a:off x="720690" y="3037800"/>
                <a:ext cx="2295052" cy="95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fr-F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acc>
                    </m:oMath>
                  </m:oMathPara>
                </a14:m>
                <a:endParaRPr lang="fr-FR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32D3F3-D51F-4358-BCFF-484277130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90" y="3037800"/>
                <a:ext cx="2295052" cy="9555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bas 2">
            <a:extLst>
              <a:ext uri="{FF2B5EF4-FFF2-40B4-BE49-F238E27FC236}">
                <a16:creationId xmlns:a16="http://schemas.microsoft.com/office/drawing/2014/main" id="{96363E54-5E1B-4475-8F0E-E386492E2AD6}"/>
              </a:ext>
            </a:extLst>
          </p:cNvPr>
          <p:cNvSpPr/>
          <p:nvPr/>
        </p:nvSpPr>
        <p:spPr>
          <a:xfrm rot="18427022">
            <a:off x="2786535" y="3749529"/>
            <a:ext cx="440932" cy="98358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2C1E52-8D30-4851-ACC6-9A753FC6798B}"/>
              </a:ext>
            </a:extLst>
          </p:cNvPr>
          <p:cNvSpPr txBox="1"/>
          <p:nvPr/>
        </p:nvSpPr>
        <p:spPr>
          <a:xfrm>
            <a:off x="3427800" y="4252824"/>
            <a:ext cx="497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Power </a:t>
            </a:r>
            <a:r>
              <a:rPr lang="fr-FR" sz="2800" dirty="0" err="1">
                <a:solidFill>
                  <a:srgbClr val="FF0000"/>
                </a:solidFill>
              </a:rPr>
              <a:t>radiated</a:t>
            </a:r>
            <a:r>
              <a:rPr lang="fr-FR" sz="2800" dirty="0">
                <a:solidFill>
                  <a:srgbClr val="FF0000"/>
                </a:solidFill>
              </a:rPr>
              <a:t> by the </a:t>
            </a:r>
            <a:r>
              <a:rPr lang="fr-FR" sz="2800" dirty="0" err="1">
                <a:solidFill>
                  <a:srgbClr val="FF0000"/>
                </a:solidFill>
              </a:rPr>
              <a:t>dipole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5808E4-0709-4917-A13F-E843F91648AD}"/>
              </a:ext>
            </a:extLst>
          </p:cNvPr>
          <p:cNvSpPr txBox="1"/>
          <p:nvPr/>
        </p:nvSpPr>
        <p:spPr>
          <a:xfrm>
            <a:off x="195232" y="210801"/>
            <a:ext cx="434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Poynting</a:t>
            </a:r>
            <a:r>
              <a:rPr lang="fr-FR" sz="3600" dirty="0"/>
              <a:t> </a:t>
            </a:r>
            <a:r>
              <a:rPr lang="fr-FR" sz="3600" dirty="0" err="1"/>
              <a:t>vector</a:t>
            </a:r>
            <a:r>
              <a:rPr lang="fr-FR" sz="3600" dirty="0"/>
              <a:t> flow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685104-BD93-4B2C-9D32-BC70DC9B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48177">
            <a:off x="7960690" y="3995274"/>
            <a:ext cx="811829" cy="81182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B652875-9C81-44C9-A508-5CE72F0036B7}"/>
              </a:ext>
            </a:extLst>
          </p:cNvPr>
          <p:cNvSpPr txBox="1"/>
          <p:nvPr/>
        </p:nvSpPr>
        <p:spPr>
          <a:xfrm>
            <a:off x="3780466" y="5204190"/>
            <a:ext cx="4758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00B0F0"/>
                </a:solidFill>
              </a:rPr>
              <a:t>BUT… </a:t>
            </a:r>
            <a:r>
              <a:rPr lang="fr-FR" sz="2800" dirty="0" err="1"/>
              <a:t>numerical</a:t>
            </a:r>
            <a:r>
              <a:rPr lang="fr-FR" sz="2800" b="1" dirty="0">
                <a:solidFill>
                  <a:srgbClr val="00B0F0"/>
                </a:solidFill>
              </a:rPr>
              <a:t> </a:t>
            </a:r>
            <a:r>
              <a:rPr lang="fr-FR" sz="2800" dirty="0" err="1"/>
              <a:t>artifacts</a:t>
            </a:r>
            <a:r>
              <a:rPr lang="fr-FR" sz="2800" dirty="0"/>
              <a:t> </a:t>
            </a:r>
            <a:r>
              <a:rPr lang="fr-FR" sz="2800" dirty="0" err="1"/>
              <a:t>when</a:t>
            </a:r>
            <a:r>
              <a:rPr lang="fr-FR" sz="2800" dirty="0"/>
              <a:t> the distance DIPOLE-OBJECT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small</a:t>
            </a:r>
            <a:r>
              <a:rPr lang="fr-FR" sz="2800" dirty="0"/>
              <a:t>… </a:t>
            </a:r>
            <a:r>
              <a:rPr lang="fr-FR" sz="2800" dirty="0">
                <a:solidFill>
                  <a:srgbClr val="0070C0"/>
                </a:solidFill>
              </a:rPr>
              <a:t>OUR CASE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C6AC06C-5057-4260-841F-99C8FE49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1621">
            <a:off x="7806826" y="6182875"/>
            <a:ext cx="651307" cy="65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3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F38C21-89EC-4A58-973A-E025FF627B51}"/>
                  </a:ext>
                </a:extLst>
              </p:cNvPr>
              <p:cNvSpPr txBox="1"/>
              <p:nvPr/>
            </p:nvSpPr>
            <p:spPr>
              <a:xfrm>
                <a:off x="2170297" y="1927476"/>
                <a:ext cx="3255122" cy="735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fr-F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F38C21-89EC-4A58-973A-E025FF627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97" y="1927476"/>
                <a:ext cx="3255122" cy="73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881B79DF-17DE-45B4-A63F-6FA3F5281738}"/>
              </a:ext>
            </a:extLst>
          </p:cNvPr>
          <p:cNvSpPr txBox="1"/>
          <p:nvPr/>
        </p:nvSpPr>
        <p:spPr>
          <a:xfrm>
            <a:off x="195232" y="210801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No </a:t>
            </a:r>
            <a:r>
              <a:rPr lang="fr-FR" sz="3600" dirty="0" err="1"/>
              <a:t>Choice</a:t>
            </a:r>
            <a:r>
              <a:rPr lang="fr-FR" sz="3600" dirty="0"/>
              <a:t> !!!!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ACE055C-9EEE-46F6-9BDC-A5BEE3CFD0DE}"/>
              </a:ext>
            </a:extLst>
          </p:cNvPr>
          <p:cNvGrpSpPr/>
          <p:nvPr/>
        </p:nvGrpSpPr>
        <p:grpSpPr>
          <a:xfrm>
            <a:off x="4597400" y="3364088"/>
            <a:ext cx="2278576" cy="1956396"/>
            <a:chOff x="4482133" y="984950"/>
            <a:chExt cx="2278576" cy="1956396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24DE1CC-C6C0-4013-8EBE-07A80130340D}"/>
                </a:ext>
              </a:extLst>
            </p:cNvPr>
            <p:cNvSpPr/>
            <p:nvPr/>
          </p:nvSpPr>
          <p:spPr>
            <a:xfrm>
              <a:off x="4482133" y="1653919"/>
              <a:ext cx="988192" cy="509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2DC6486-3A4F-409A-8909-15C2BC308E25}"/>
                </a:ext>
              </a:extLst>
            </p:cNvPr>
            <p:cNvSpPr txBox="1"/>
            <p:nvPr/>
          </p:nvSpPr>
          <p:spPr>
            <a:xfrm>
              <a:off x="5080762" y="984950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3569EE8-FED6-4E15-9ABE-53E41920FD24}"/>
                </a:ext>
              </a:extLst>
            </p:cNvPr>
            <p:cNvSpPr txBox="1"/>
            <p:nvPr/>
          </p:nvSpPr>
          <p:spPr>
            <a:xfrm>
              <a:off x="5027221" y="2110349"/>
              <a:ext cx="17334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Absorption</a:t>
              </a:r>
            </a:p>
            <a:p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Joule </a:t>
              </a:r>
              <a:r>
                <a:rPr lang="fr-FR" dirty="0" err="1">
                  <a:solidFill>
                    <a:schemeClr val="accent6">
                      <a:lumMod val="75000"/>
                    </a:schemeClr>
                  </a:solidFill>
                </a:rPr>
                <a:t>effect</a:t>
              </a:r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, etc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397BDB7-0B11-47B6-B5B0-BE40E9849669}"/>
                </a:ext>
              </a:extLst>
            </p:cNvPr>
            <p:cNvSpPr txBox="1"/>
            <p:nvPr/>
          </p:nvSpPr>
          <p:spPr>
            <a:xfrm>
              <a:off x="5475349" y="1270470"/>
              <a:ext cx="612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6">
                      <a:lumMod val="75000"/>
                    </a:schemeClr>
                  </a:solidFill>
                </a:rPr>
                <a:t>V</a:t>
              </a:r>
              <a:r>
                <a:rPr lang="fr-FR" sz="24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lang="fr-FR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A278D92-91AE-4406-BD83-16B7804F509D}"/>
              </a:ext>
            </a:extLst>
          </p:cNvPr>
          <p:cNvGrpSpPr/>
          <p:nvPr/>
        </p:nvGrpSpPr>
        <p:grpSpPr>
          <a:xfrm>
            <a:off x="3554411" y="3897066"/>
            <a:ext cx="1069107" cy="915586"/>
            <a:chOff x="2359833" y="1878696"/>
            <a:chExt cx="1069107" cy="915586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0DEFD108-FC29-4FE9-A200-59ACF8C84D6A}"/>
                </a:ext>
              </a:extLst>
            </p:cNvPr>
            <p:cNvSpPr/>
            <p:nvPr/>
          </p:nvSpPr>
          <p:spPr>
            <a:xfrm>
              <a:off x="3282270" y="225884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99A1B3DF-8E60-4840-9D1F-282DBAECFB58}"/>
                </a:ext>
              </a:extLst>
            </p:cNvPr>
            <p:cNvSpPr txBox="1"/>
            <p:nvPr/>
          </p:nvSpPr>
          <p:spPr>
            <a:xfrm>
              <a:off x="2970160" y="2147951"/>
              <a:ext cx="458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b="1" dirty="0">
                  <a:solidFill>
                    <a:schemeClr val="accent5">
                      <a:lumMod val="75000"/>
                    </a:schemeClr>
                  </a:solidFill>
                </a:rPr>
                <a:t>j</a:t>
              </a:r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endParaRPr lang="fr-FR" sz="3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8C85B8E-1A8F-47EF-90C9-BBCCFDE095E9}"/>
                </a:ext>
              </a:extLst>
            </p:cNvPr>
            <p:cNvSpPr txBox="1"/>
            <p:nvPr/>
          </p:nvSpPr>
          <p:spPr>
            <a:xfrm>
              <a:off x="2359833" y="1878696"/>
              <a:ext cx="99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>
                  <a:solidFill>
                    <a:schemeClr val="accent5">
                      <a:lumMod val="75000"/>
                    </a:schemeClr>
                  </a:solidFill>
                </a:rPr>
                <a:t>Dipole</a:t>
              </a:r>
              <a:endParaRPr lang="fr-FR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F0AB1E6-6696-418E-AB0B-84AA5832ECD9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4497781" y="2701452"/>
            <a:ext cx="8067" cy="15690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ccolade fermante 23">
            <a:extLst>
              <a:ext uri="{FF2B5EF4-FFF2-40B4-BE49-F238E27FC236}">
                <a16:creationId xmlns:a16="http://schemas.microsoft.com/office/drawing/2014/main" id="{6EA2D585-327B-4621-AFA2-19449EDFAFB4}"/>
              </a:ext>
            </a:extLst>
          </p:cNvPr>
          <p:cNvSpPr/>
          <p:nvPr/>
        </p:nvSpPr>
        <p:spPr>
          <a:xfrm rot="5400000">
            <a:off x="4427455" y="1909596"/>
            <a:ext cx="140652" cy="1443060"/>
          </a:xfrm>
          <a:prstGeom prst="rightBrace">
            <a:avLst>
              <a:gd name="adj1" fmla="val 56605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000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E6E9994-56A1-4748-9650-5E47B849121C}"/>
              </a:ext>
            </a:extLst>
          </p:cNvPr>
          <p:cNvCxnSpPr>
            <a:cxnSpLocks/>
          </p:cNvCxnSpPr>
          <p:nvPr/>
        </p:nvCxnSpPr>
        <p:spPr>
          <a:xfrm>
            <a:off x="3912376" y="1471059"/>
            <a:ext cx="1" cy="583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81EA93D1-6B9D-44F6-B767-27287CAB60A8}"/>
              </a:ext>
            </a:extLst>
          </p:cNvPr>
          <p:cNvSpPr txBox="1"/>
          <p:nvPr/>
        </p:nvSpPr>
        <p:spPr>
          <a:xfrm>
            <a:off x="3701924" y="69469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D5123E0-72E6-47B4-A8B3-84652FAE1E13}"/>
                  </a:ext>
                </a:extLst>
              </p:cNvPr>
              <p:cNvSpPr txBox="1"/>
              <p:nvPr/>
            </p:nvSpPr>
            <p:spPr>
              <a:xfrm>
                <a:off x="3947810" y="391921"/>
                <a:ext cx="2792175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fr-FR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r>
                            <a:rPr lang="fr-F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D5123E0-72E6-47B4-A8B3-84652FAE1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810" y="391921"/>
                <a:ext cx="2792175" cy="448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8A09920-0F50-40D3-8726-EB15647FF7AE}"/>
                  </a:ext>
                </a:extLst>
              </p:cNvPr>
              <p:cNvSpPr/>
              <p:nvPr/>
            </p:nvSpPr>
            <p:spPr>
              <a:xfrm>
                <a:off x="4746087" y="6157110"/>
                <a:ext cx="3786101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8A09920-0F50-40D3-8726-EB15647FF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087" y="6157110"/>
                <a:ext cx="3786101" cy="575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C34E05FE-920C-4A63-967E-45556A46A23B}"/>
              </a:ext>
            </a:extLst>
          </p:cNvPr>
          <p:cNvCxnSpPr>
            <a:cxnSpLocks/>
          </p:cNvCxnSpPr>
          <p:nvPr/>
        </p:nvCxnSpPr>
        <p:spPr>
          <a:xfrm>
            <a:off x="4753267" y="1636415"/>
            <a:ext cx="0" cy="438457"/>
          </a:xfrm>
          <a:prstGeom prst="straightConnector1">
            <a:avLst/>
          </a:prstGeom>
          <a:ln w="76200">
            <a:solidFill>
              <a:srgbClr val="535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43E07B0D-D36F-4A5A-B6C8-83F04AD0E7BA}"/>
              </a:ext>
            </a:extLst>
          </p:cNvPr>
          <p:cNvSpPr txBox="1"/>
          <p:nvPr/>
        </p:nvSpPr>
        <p:spPr>
          <a:xfrm>
            <a:off x="4334446" y="1214117"/>
            <a:ext cx="86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5353FF"/>
                </a:solidFill>
              </a:rPr>
              <a:t>FDTD</a:t>
            </a:r>
          </a:p>
        </p:txBody>
      </p:sp>
    </p:spTree>
    <p:extLst>
      <p:ext uri="{BB962C8B-B14F-4D97-AF65-F5344CB8AC3E}">
        <p14:creationId xmlns:p14="http://schemas.microsoft.com/office/powerpoint/2010/main" val="380200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48574" y="1349296"/>
            <a:ext cx="8646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Dipole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in a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</a:rPr>
              <a:t>homogeneous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</a:rPr>
              <a:t> medium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/>
              <p:cNvSpPr txBox="1"/>
              <p:nvPr/>
            </p:nvSpPr>
            <p:spPr>
              <a:xfrm>
                <a:off x="438420" y="246250"/>
                <a:ext cx="366004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b="1" dirty="0">
                    <a:solidFill>
                      <a:srgbClr val="FF0000"/>
                    </a:solidFill>
                  </a:rPr>
                  <a:t>Calculation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fr-FR" sz="40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20" y="246250"/>
                <a:ext cx="3660041" cy="707886"/>
              </a:xfrm>
              <a:prstGeom prst="rect">
                <a:avLst/>
              </a:prstGeom>
              <a:blipFill>
                <a:blip r:embed="rId2"/>
                <a:stretch>
                  <a:fillRect l="-6000" t="-15385" b="-35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lipse 37"/>
          <p:cNvSpPr/>
          <p:nvPr/>
        </p:nvSpPr>
        <p:spPr>
          <a:xfrm>
            <a:off x="1621320" y="3478291"/>
            <a:ext cx="184724" cy="1847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9" name="Connecteur droit avec flèche 38"/>
          <p:cNvCxnSpPr/>
          <p:nvPr/>
        </p:nvCxnSpPr>
        <p:spPr>
          <a:xfrm flipV="1">
            <a:off x="1359628" y="3557623"/>
            <a:ext cx="708107" cy="153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BE525C7-3F20-4CB5-9DB1-B8DFE7D27B17}"/>
              </a:ext>
            </a:extLst>
          </p:cNvPr>
          <p:cNvSpPr txBox="1"/>
          <p:nvPr/>
        </p:nvSpPr>
        <p:spPr>
          <a:xfrm>
            <a:off x="4029910" y="1769954"/>
            <a:ext cx="4192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>
                <a:solidFill>
                  <a:srgbClr val="FF0000"/>
                </a:solidFill>
              </a:rPr>
              <a:t>permittivity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sz="2000" b="1" dirty="0">
                <a:solidFill>
                  <a:srgbClr val="FF0000"/>
                </a:solidFill>
                <a:latin typeface="Symbol" panose="05050102010706020507" pitchFamily="18" charset="2"/>
              </a:rPr>
              <a:t>e</a:t>
            </a:r>
            <a:r>
              <a:rPr lang="fr-FR" dirty="0"/>
              <a:t> matches </a:t>
            </a:r>
            <a:r>
              <a:rPr lang="fr-FR" dirty="0" err="1"/>
              <a:t>that</a:t>
            </a:r>
            <a:r>
              <a:rPr lang="fr-FR" dirty="0"/>
              <a:t> of the medium at the </a:t>
            </a:r>
            <a:r>
              <a:rPr lang="fr-FR" dirty="0" err="1"/>
              <a:t>dipole</a:t>
            </a:r>
            <a:r>
              <a:rPr lang="fr-FR" dirty="0"/>
              <a:t> position,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dipole</a:t>
            </a:r>
            <a:r>
              <a:rPr lang="fr-FR" dirty="0"/>
              <a:t> </a:t>
            </a:r>
            <a:r>
              <a:rPr lang="fr-FR" dirty="0" err="1"/>
              <a:t>interacts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nanostructures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F8788B-D27A-4D06-86F8-4E849DB9B374}"/>
              </a:ext>
            </a:extLst>
          </p:cNvPr>
          <p:cNvSpPr/>
          <p:nvPr/>
        </p:nvSpPr>
        <p:spPr>
          <a:xfrm>
            <a:off x="403308" y="2720098"/>
            <a:ext cx="388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rgbClr val="00B0F0"/>
                </a:solidFill>
                <a:latin typeface="Symbol" panose="05050102010706020507" pitchFamily="18" charset="2"/>
              </a:rPr>
              <a:t>e</a:t>
            </a:r>
            <a:endParaRPr lang="fr-FR" sz="3600" dirty="0">
              <a:solidFill>
                <a:srgbClr val="00B0F0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AA203EC-837B-41A9-9F55-D53FF48B70FA}"/>
              </a:ext>
            </a:extLst>
          </p:cNvPr>
          <p:cNvCxnSpPr>
            <a:cxnSpLocks/>
          </p:cNvCxnSpPr>
          <p:nvPr/>
        </p:nvCxnSpPr>
        <p:spPr>
          <a:xfrm>
            <a:off x="4029910" y="1872516"/>
            <a:ext cx="0" cy="8251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762E88C-0A90-4C35-8344-71EAAB70F247}"/>
              </a:ext>
            </a:extLst>
          </p:cNvPr>
          <p:cNvCxnSpPr>
            <a:cxnSpLocks/>
          </p:cNvCxnSpPr>
          <p:nvPr/>
        </p:nvCxnSpPr>
        <p:spPr>
          <a:xfrm>
            <a:off x="3951046" y="1872516"/>
            <a:ext cx="0" cy="8251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9ABAAFA6-794F-49DF-A7B1-4D17234F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00" y="1958021"/>
            <a:ext cx="622609" cy="551633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014EC005-65BA-412B-8947-0D6368487DAF}"/>
              </a:ext>
            </a:extLst>
          </p:cNvPr>
          <p:cNvGrpSpPr/>
          <p:nvPr/>
        </p:nvGrpSpPr>
        <p:grpSpPr>
          <a:xfrm>
            <a:off x="1152681" y="2724061"/>
            <a:ext cx="1223749" cy="968988"/>
            <a:chOff x="2856930" y="4653887"/>
            <a:chExt cx="1223749" cy="968988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203425CA-8515-4A6A-AF0A-525E8CE484EB}"/>
                </a:ext>
              </a:extLst>
            </p:cNvPr>
            <p:cNvSpPr/>
            <p:nvPr/>
          </p:nvSpPr>
          <p:spPr>
            <a:xfrm>
              <a:off x="3138985" y="5145204"/>
              <a:ext cx="655093" cy="477671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6D98EE75-6DDF-4CE6-B6E4-20D6D840E39C}"/>
                </a:ext>
              </a:extLst>
            </p:cNvPr>
            <p:cNvSpPr/>
            <p:nvPr/>
          </p:nvSpPr>
          <p:spPr>
            <a:xfrm>
              <a:off x="2991135" y="4913195"/>
              <a:ext cx="966716" cy="6846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B1909B32-13B4-4087-B01C-A30090E5B3B1}"/>
                </a:ext>
              </a:extLst>
            </p:cNvPr>
            <p:cNvSpPr/>
            <p:nvPr/>
          </p:nvSpPr>
          <p:spPr>
            <a:xfrm>
              <a:off x="2856930" y="4653887"/>
              <a:ext cx="1223749" cy="8370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052173E-C47E-45CB-8BF9-FDADBB122265}"/>
              </a:ext>
            </a:extLst>
          </p:cNvPr>
          <p:cNvGrpSpPr/>
          <p:nvPr/>
        </p:nvGrpSpPr>
        <p:grpSpPr>
          <a:xfrm rot="10973808">
            <a:off x="1114012" y="3422372"/>
            <a:ext cx="1223749" cy="968988"/>
            <a:chOff x="2856930" y="4653887"/>
            <a:chExt cx="1223749" cy="968988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21B10C52-93D5-466E-B909-079E0F8F7F64}"/>
                </a:ext>
              </a:extLst>
            </p:cNvPr>
            <p:cNvSpPr/>
            <p:nvPr/>
          </p:nvSpPr>
          <p:spPr>
            <a:xfrm>
              <a:off x="3138985" y="5145204"/>
              <a:ext cx="655093" cy="477671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5660716E-DD0B-4170-A0CF-171E3E955834}"/>
                </a:ext>
              </a:extLst>
            </p:cNvPr>
            <p:cNvSpPr/>
            <p:nvPr/>
          </p:nvSpPr>
          <p:spPr>
            <a:xfrm>
              <a:off x="2991135" y="4913195"/>
              <a:ext cx="966716" cy="6846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38A49851-1EA7-4B7F-AEA1-EBD57D9D6985}"/>
                </a:ext>
              </a:extLst>
            </p:cNvPr>
            <p:cNvSpPr/>
            <p:nvPr/>
          </p:nvSpPr>
          <p:spPr>
            <a:xfrm>
              <a:off x="2856930" y="4653887"/>
              <a:ext cx="1223749" cy="8370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065D457C-CB31-4E82-846F-A33B9BD74E27}"/>
              </a:ext>
            </a:extLst>
          </p:cNvPr>
          <p:cNvSpPr txBox="1"/>
          <p:nvPr/>
        </p:nvSpPr>
        <p:spPr>
          <a:xfrm>
            <a:off x="3458839" y="3884837"/>
            <a:ext cx="1693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>
                <a:solidFill>
                  <a:srgbClr val="FF0000"/>
                </a:solidFill>
                <a:sym typeface="Wingdings" panose="05000000000000000000" pitchFamily="2" charset="2"/>
              </a:rPr>
              <a:t>STEP #1 :</a:t>
            </a:r>
            <a:endParaRPr lang="fr-FR" sz="32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1C2482-68AF-40B5-AFB8-27563EFAE466}"/>
                  </a:ext>
                </a:extLst>
              </p:cNvPr>
              <p:cNvSpPr txBox="1"/>
              <p:nvPr/>
            </p:nvSpPr>
            <p:spPr>
              <a:xfrm>
                <a:off x="5181265" y="3899424"/>
                <a:ext cx="3215880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fr-F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C1C2482-68AF-40B5-AFB8-27563EFAE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265" y="3899424"/>
                <a:ext cx="3215880" cy="512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oneTexte 35">
            <a:extLst>
              <a:ext uri="{FF2B5EF4-FFF2-40B4-BE49-F238E27FC236}">
                <a16:creationId xmlns:a16="http://schemas.microsoft.com/office/drawing/2014/main" id="{3551BCF7-7D3E-48DE-83B3-C9A403E118EF}"/>
              </a:ext>
            </a:extLst>
          </p:cNvPr>
          <p:cNvSpPr txBox="1"/>
          <p:nvPr/>
        </p:nvSpPr>
        <p:spPr>
          <a:xfrm>
            <a:off x="3479485" y="4912080"/>
            <a:ext cx="1693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>
                <a:solidFill>
                  <a:srgbClr val="FF0000"/>
                </a:solidFill>
                <a:sym typeface="Wingdings" panose="05000000000000000000" pitchFamily="2" charset="2"/>
              </a:rPr>
              <a:t>STEP #2 :</a:t>
            </a:r>
            <a:endParaRPr lang="fr-FR" sz="32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0EE4BD6-49C7-42A1-8A36-1F55606EB24D}"/>
                  </a:ext>
                </a:extLst>
              </p:cNvPr>
              <p:cNvSpPr txBox="1"/>
              <p:nvPr/>
            </p:nvSpPr>
            <p:spPr>
              <a:xfrm>
                <a:off x="5201911" y="4926667"/>
                <a:ext cx="3195234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0EE4BD6-49C7-42A1-8A36-1F55606EB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11" y="4926667"/>
                <a:ext cx="3195234" cy="5129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02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/>
        </p:nvCxnSpPr>
        <p:spPr>
          <a:xfrm flipH="1" flipV="1">
            <a:off x="1262585" y="3194080"/>
            <a:ext cx="8709" cy="1802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 flipV="1">
            <a:off x="1127604" y="4796456"/>
            <a:ext cx="2512421" cy="4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H="1">
            <a:off x="322059" y="4787751"/>
            <a:ext cx="949236" cy="11146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1280002" y="3577255"/>
            <a:ext cx="966652" cy="122791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1502071" y="3781906"/>
                <a:ext cx="679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/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071" y="3781906"/>
                <a:ext cx="679269" cy="369332"/>
              </a:xfrm>
              <a:prstGeom prst="rect">
                <a:avLst/>
              </a:prstGeom>
              <a:blipFill>
                <a:blip r:embed="rId2"/>
                <a:stretch>
                  <a:fillRect t="-22951" r="-26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452688" y="564118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574711" y="470501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62139" y="306780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174014" y="4356673"/>
                <a:ext cx="1119052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14" y="4356673"/>
                <a:ext cx="1119052" cy="390748"/>
              </a:xfrm>
              <a:prstGeom prst="rect">
                <a:avLst/>
              </a:prstGeom>
              <a:blipFill>
                <a:blip r:embed="rId3"/>
                <a:stretch>
                  <a:fillRect t="-20313" b="-3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lipse 15"/>
          <p:cNvSpPr/>
          <p:nvPr/>
        </p:nvSpPr>
        <p:spPr>
          <a:xfrm>
            <a:off x="2201283" y="3510326"/>
            <a:ext cx="84345" cy="843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240814" y="43218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cxnSp>
        <p:nvCxnSpPr>
          <p:cNvPr id="3" name="Connecteur droit avec flèche 2"/>
          <p:cNvCxnSpPr/>
          <p:nvPr/>
        </p:nvCxnSpPr>
        <p:spPr>
          <a:xfrm flipH="1">
            <a:off x="1271294" y="4517785"/>
            <a:ext cx="8709" cy="47025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2002814" y="3211495"/>
            <a:ext cx="209005" cy="313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/>
              <p:cNvSpPr txBox="1"/>
              <p:nvPr/>
            </p:nvSpPr>
            <p:spPr>
              <a:xfrm>
                <a:off x="2137209" y="3110243"/>
                <a:ext cx="343275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209" y="3110243"/>
                <a:ext cx="343275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eur droit 28"/>
          <p:cNvCxnSpPr>
            <a:stCxn id="16" idx="4"/>
          </p:cNvCxnSpPr>
          <p:nvPr/>
        </p:nvCxnSpPr>
        <p:spPr>
          <a:xfrm>
            <a:off x="2243456" y="3594671"/>
            <a:ext cx="3198" cy="190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1288711" y="4805164"/>
            <a:ext cx="957943" cy="679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644277" y="5484433"/>
            <a:ext cx="1615440" cy="4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V="1">
            <a:off x="2233592" y="4805164"/>
            <a:ext cx="552993" cy="683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>
            <a:off x="931659" y="4160731"/>
            <a:ext cx="696687" cy="757646"/>
          </a:xfrm>
          <a:prstGeom prst="arc">
            <a:avLst>
              <a:gd name="adj1" fmla="val 16170288"/>
              <a:gd name="adj2" fmla="val 19815309"/>
            </a:avLst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946476" y="6340926"/>
            <a:ext cx="753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Cf. </a:t>
            </a:r>
            <a:r>
              <a:rPr lang="fr-FR" i="1" dirty="0" err="1"/>
              <a:t>Principle</a:t>
            </a:r>
            <a:r>
              <a:rPr lang="fr-FR" i="1" dirty="0"/>
              <a:t> of </a:t>
            </a:r>
            <a:r>
              <a:rPr lang="fr-FR" i="1" dirty="0" err="1"/>
              <a:t>nano-optics</a:t>
            </a:r>
            <a:r>
              <a:rPr lang="fr-FR" dirty="0"/>
              <a:t>, L. Novotny, Cambridge, 2</a:t>
            </a:r>
            <a:r>
              <a:rPr lang="fr-FR" baseline="30000" dirty="0"/>
              <a:t>e</a:t>
            </a:r>
            <a:r>
              <a:rPr lang="fr-FR" dirty="0"/>
              <a:t> Ed. 2012, p239 </a:t>
            </a:r>
          </a:p>
        </p:txBody>
      </p:sp>
      <p:sp>
        <p:nvSpPr>
          <p:cNvPr id="42" name="Arc 41"/>
          <p:cNvSpPr/>
          <p:nvPr/>
        </p:nvSpPr>
        <p:spPr>
          <a:xfrm flipV="1">
            <a:off x="875053" y="4796454"/>
            <a:ext cx="696687" cy="313509"/>
          </a:xfrm>
          <a:prstGeom prst="arc">
            <a:avLst>
              <a:gd name="adj1" fmla="val 12716657"/>
              <a:gd name="adj2" fmla="val 21412414"/>
            </a:avLst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/>
              <p:cNvSpPr txBox="1"/>
              <p:nvPr/>
            </p:nvSpPr>
            <p:spPr>
              <a:xfrm>
                <a:off x="1162124" y="5112142"/>
                <a:ext cx="2193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fr-FR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24" y="5112142"/>
                <a:ext cx="219355" cy="307777"/>
              </a:xfrm>
              <a:prstGeom prst="rect">
                <a:avLst/>
              </a:prstGeom>
              <a:blipFill>
                <a:blip r:embed="rId5"/>
                <a:stretch>
                  <a:fillRect l="-16667" r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/>
              <p:cNvSpPr txBox="1"/>
              <p:nvPr/>
            </p:nvSpPr>
            <p:spPr>
              <a:xfrm>
                <a:off x="1405964" y="3892941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964" y="3892941"/>
                <a:ext cx="189475" cy="276999"/>
              </a:xfrm>
              <a:prstGeom prst="rect">
                <a:avLst/>
              </a:prstGeom>
              <a:blipFill>
                <a:blip r:embed="rId6"/>
                <a:stretch>
                  <a:fillRect l="-32258" r="-2258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333468" y="1125508"/>
            <a:ext cx="8477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4F81BD"/>
                </a:solidFill>
              </a:rPr>
              <a:t>In a </a:t>
            </a:r>
            <a:r>
              <a:rPr lang="fr-FR" sz="2800" dirty="0" err="1">
                <a:solidFill>
                  <a:srgbClr val="4F81BD"/>
                </a:solidFill>
              </a:rPr>
              <a:t>homogeneous</a:t>
            </a:r>
            <a:r>
              <a:rPr lang="fr-FR" sz="2800" dirty="0">
                <a:solidFill>
                  <a:srgbClr val="4F81BD"/>
                </a:solidFill>
              </a:rPr>
              <a:t> medium </a:t>
            </a:r>
            <a:r>
              <a:rPr lang="fr-FR" sz="2800" dirty="0">
                <a:solidFill>
                  <a:srgbClr val="4F81BD"/>
                </a:solidFill>
                <a:sym typeface="Wingdings" panose="05000000000000000000" pitchFamily="2" charset="2"/>
              </a:rPr>
              <a:t> </a:t>
            </a:r>
            <a:r>
              <a:rPr lang="fr-FR" sz="2800" dirty="0" err="1">
                <a:solidFill>
                  <a:srgbClr val="4F81BD"/>
                </a:solidFill>
                <a:sym typeface="Wingdings" panose="05000000000000000000" pitchFamily="2" charset="2"/>
              </a:rPr>
              <a:t>analytical</a:t>
            </a:r>
            <a:r>
              <a:rPr lang="fr-FR" sz="2800" dirty="0">
                <a:solidFill>
                  <a:srgbClr val="4F81BD"/>
                </a:solidFill>
                <a:sym typeface="Wingdings" panose="05000000000000000000" pitchFamily="2" charset="2"/>
              </a:rPr>
              <a:t> expression of </a:t>
            </a:r>
            <a:r>
              <a:rPr lang="fr-FR" sz="2800" b="1" dirty="0">
                <a:solidFill>
                  <a:srgbClr val="4F81BD"/>
                </a:solidFill>
                <a:sym typeface="Wingdings" panose="05000000000000000000" pitchFamily="2" charset="2"/>
              </a:rPr>
              <a:t>E</a:t>
            </a:r>
            <a:endParaRPr lang="fr-FR" sz="2800" dirty="0">
              <a:solidFill>
                <a:srgbClr val="4F81B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ZoneTexte 48"/>
              <p:cNvSpPr txBox="1"/>
              <p:nvPr/>
            </p:nvSpPr>
            <p:spPr>
              <a:xfrm>
                <a:off x="0" y="1903565"/>
                <a:ext cx="9021170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𝑖𝑘𝑅</m:t>
                              </m:r>
                            </m:sup>
                          </m:sSup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func>
                                <m:func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3565"/>
                <a:ext cx="9021170" cy="938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lèche vers le bas 49"/>
          <p:cNvSpPr/>
          <p:nvPr/>
        </p:nvSpPr>
        <p:spPr>
          <a:xfrm>
            <a:off x="5496639" y="2803489"/>
            <a:ext cx="641444" cy="12282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/>
          <p:cNvGrpSpPr/>
          <p:nvPr/>
        </p:nvGrpSpPr>
        <p:grpSpPr>
          <a:xfrm>
            <a:off x="4104568" y="4386631"/>
            <a:ext cx="3548419" cy="1296538"/>
            <a:chOff x="4053384" y="4039737"/>
            <a:chExt cx="3548419" cy="1296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4053384" y="4067033"/>
                  <a:ext cx="3548419" cy="10717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fr-F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fr-FR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32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fr-FR" sz="3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sSup>
                          <m:sSupPr>
                            <m:ctrlPr>
                              <a:rPr lang="fr-F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fr-FR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fr-FR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fr-FR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fr-F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fr-FR" sz="2800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384" y="4067033"/>
                  <a:ext cx="3548419" cy="107176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/>
            <p:cNvSpPr/>
            <p:nvPr/>
          </p:nvSpPr>
          <p:spPr>
            <a:xfrm>
              <a:off x="4203511" y="4039737"/>
              <a:ext cx="3207224" cy="12965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D8C392DE-9B1F-420D-A15E-7EA5C7DB4630}"/>
              </a:ext>
            </a:extLst>
          </p:cNvPr>
          <p:cNvSpPr txBox="1"/>
          <p:nvPr/>
        </p:nvSpPr>
        <p:spPr>
          <a:xfrm>
            <a:off x="174014" y="194302"/>
            <a:ext cx="1693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>
                <a:solidFill>
                  <a:srgbClr val="FF0000"/>
                </a:solidFill>
                <a:sym typeface="Wingdings" panose="05000000000000000000" pitchFamily="2" charset="2"/>
              </a:rPr>
              <a:t>STEP #1 :</a:t>
            </a:r>
            <a:endParaRPr lang="fr-FR" sz="32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5C815B8-7342-40B7-8789-E525A0C2C1B0}"/>
                  </a:ext>
                </a:extLst>
              </p:cNvPr>
              <p:cNvSpPr txBox="1"/>
              <p:nvPr/>
            </p:nvSpPr>
            <p:spPr>
              <a:xfrm>
                <a:off x="1896440" y="208889"/>
                <a:ext cx="3215880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fr-F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5C815B8-7342-40B7-8789-E525A0C2C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440" y="208889"/>
                <a:ext cx="3215880" cy="512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611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/>
        </p:nvSpPr>
        <p:spPr>
          <a:xfrm>
            <a:off x="2467675" y="3406931"/>
            <a:ext cx="184724" cy="1847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2205983" y="3468507"/>
            <a:ext cx="708107" cy="1539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1361370" y="3558838"/>
            <a:ext cx="784817" cy="309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/>
          <p:cNvGrpSpPr/>
          <p:nvPr/>
        </p:nvGrpSpPr>
        <p:grpSpPr>
          <a:xfrm>
            <a:off x="1966420" y="2667665"/>
            <a:ext cx="1223749" cy="968988"/>
            <a:chOff x="2856930" y="4653887"/>
            <a:chExt cx="1223749" cy="968988"/>
          </a:xfrm>
        </p:grpSpPr>
        <p:sp>
          <p:nvSpPr>
            <p:cNvPr id="9" name="Arc 8"/>
            <p:cNvSpPr/>
            <p:nvPr/>
          </p:nvSpPr>
          <p:spPr>
            <a:xfrm>
              <a:off x="3138985" y="5145204"/>
              <a:ext cx="655093" cy="477671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Arc 9"/>
            <p:cNvSpPr/>
            <p:nvPr/>
          </p:nvSpPr>
          <p:spPr>
            <a:xfrm>
              <a:off x="2991135" y="4913195"/>
              <a:ext cx="966716" cy="6846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Arc 10"/>
            <p:cNvSpPr/>
            <p:nvPr/>
          </p:nvSpPr>
          <p:spPr>
            <a:xfrm>
              <a:off x="2856930" y="4653887"/>
              <a:ext cx="1223749" cy="8370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/>
          <p:cNvGrpSpPr/>
          <p:nvPr/>
        </p:nvGrpSpPr>
        <p:grpSpPr>
          <a:xfrm rot="10973808">
            <a:off x="1927751" y="3365976"/>
            <a:ext cx="1223749" cy="968988"/>
            <a:chOff x="2856930" y="4653887"/>
            <a:chExt cx="1223749" cy="968988"/>
          </a:xfrm>
        </p:grpSpPr>
        <p:sp>
          <p:nvSpPr>
            <p:cNvPr id="13" name="Arc 12"/>
            <p:cNvSpPr/>
            <p:nvPr/>
          </p:nvSpPr>
          <p:spPr>
            <a:xfrm>
              <a:off x="3138985" y="5145204"/>
              <a:ext cx="655093" cy="477671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Arc 13"/>
            <p:cNvSpPr/>
            <p:nvPr/>
          </p:nvSpPr>
          <p:spPr>
            <a:xfrm>
              <a:off x="2991135" y="4913195"/>
              <a:ext cx="966716" cy="6846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Arc 14"/>
            <p:cNvSpPr/>
            <p:nvPr/>
          </p:nvSpPr>
          <p:spPr>
            <a:xfrm>
              <a:off x="2856930" y="4653887"/>
              <a:ext cx="1223749" cy="8370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285470" y="3765466"/>
            <a:ext cx="152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dipole</a:t>
            </a:r>
            <a:endParaRPr lang="fr-FR" dirty="0"/>
          </a:p>
        </p:txBody>
      </p:sp>
      <p:grpSp>
        <p:nvGrpSpPr>
          <p:cNvPr id="22" name="Groupe 21"/>
          <p:cNvGrpSpPr/>
          <p:nvPr/>
        </p:nvGrpSpPr>
        <p:grpSpPr>
          <a:xfrm>
            <a:off x="1798100" y="2856915"/>
            <a:ext cx="5911356" cy="2083831"/>
            <a:chOff x="3330055" y="1965279"/>
            <a:chExt cx="5911356" cy="2083831"/>
          </a:xfrm>
        </p:grpSpPr>
        <p:grpSp>
          <p:nvGrpSpPr>
            <p:cNvPr id="20" name="Groupe 19"/>
            <p:cNvGrpSpPr/>
            <p:nvPr/>
          </p:nvGrpSpPr>
          <p:grpSpPr>
            <a:xfrm>
              <a:off x="3330055" y="1965279"/>
              <a:ext cx="5911356" cy="2083831"/>
              <a:chOff x="3330055" y="1965279"/>
              <a:chExt cx="5911356" cy="208383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330055" y="1965279"/>
                <a:ext cx="1542196" cy="1296536"/>
              </a:xfrm>
              <a:prstGeom prst="rect">
                <a:avLst/>
              </a:prstGeom>
              <a:noFill/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n w="6350">
                    <a:solidFill>
                      <a:schemeClr val="tx1"/>
                    </a:solidFill>
                  </a:ln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ZoneTexte 18"/>
                  <p:cNvSpPr txBox="1"/>
                  <p:nvPr/>
                </p:nvSpPr>
                <p:spPr>
                  <a:xfrm>
                    <a:off x="6016361" y="2898154"/>
                    <a:ext cx="3225050" cy="11509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∮"/>
                              <m:ctrlPr>
                                <a:rPr lang="fr-FR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fr-FR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m:rPr>
                                  <m:brk m:alnAt="23"/>
                                </m:rPr>
                                <a:rPr lang="fr-FR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3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nary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oMath>
                      </m:oMathPara>
                    </a14:m>
                    <a:endParaRPr lang="fr-FR" sz="32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ZoneTexte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6361" y="2898154"/>
                    <a:ext cx="3225050" cy="115095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ZoneTexte 20"/>
            <p:cNvSpPr txBox="1"/>
            <p:nvPr/>
          </p:nvSpPr>
          <p:spPr>
            <a:xfrm>
              <a:off x="4858604" y="3016155"/>
              <a:ext cx="4913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chemeClr val="tx2">
                      <a:lumMod val="50000"/>
                    </a:schemeClr>
                  </a:solidFill>
                </a:rPr>
                <a:t>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/>
              <p:cNvSpPr txBox="1"/>
              <p:nvPr/>
            </p:nvSpPr>
            <p:spPr>
              <a:xfrm>
                <a:off x="3572308" y="1636757"/>
                <a:ext cx="4883834" cy="925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fr-FR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p>
                            <m:sSupPr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fr-FR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308" y="1636757"/>
                <a:ext cx="4883834" cy="925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794DDEC-D3B2-429A-8391-5F0E35D6012F}"/>
              </a:ext>
            </a:extLst>
          </p:cNvPr>
          <p:cNvSpPr/>
          <p:nvPr/>
        </p:nvSpPr>
        <p:spPr>
          <a:xfrm>
            <a:off x="1772296" y="2046409"/>
            <a:ext cx="388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rgbClr val="00B0F0"/>
                </a:solidFill>
                <a:latin typeface="Symbol" panose="05050102010706020507" pitchFamily="18" charset="2"/>
              </a:rPr>
              <a:t>e</a:t>
            </a:r>
            <a:endParaRPr lang="fr-FR" sz="3600" dirty="0">
              <a:solidFill>
                <a:srgbClr val="00B0F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EC5A7F-04D9-4CA3-9120-FFE9621FAFB9}"/>
              </a:ext>
            </a:extLst>
          </p:cNvPr>
          <p:cNvSpPr txBox="1"/>
          <p:nvPr/>
        </p:nvSpPr>
        <p:spPr>
          <a:xfrm>
            <a:off x="4484406" y="2628083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B0F0"/>
                </a:solidFill>
              </a:rPr>
              <a:t>From</a:t>
            </a:r>
            <a:r>
              <a:rPr lang="fr-FR" dirty="0">
                <a:solidFill>
                  <a:srgbClr val="00B0F0"/>
                </a:solidFill>
              </a:rPr>
              <a:t> </a:t>
            </a:r>
            <a:r>
              <a:rPr lang="fr-FR" dirty="0" err="1">
                <a:solidFill>
                  <a:srgbClr val="00B0F0"/>
                </a:solidFill>
              </a:rPr>
              <a:t>analytical</a:t>
            </a:r>
            <a:r>
              <a:rPr lang="fr-FR" dirty="0">
                <a:solidFill>
                  <a:srgbClr val="00B0F0"/>
                </a:solidFill>
              </a:rPr>
              <a:t> expression of the </a:t>
            </a:r>
            <a:r>
              <a:rPr lang="fr-FR" dirty="0" err="1">
                <a:solidFill>
                  <a:srgbClr val="00B0F0"/>
                </a:solidFill>
              </a:rPr>
              <a:t>E-field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8D73D6A-8D2A-4B0C-9206-BFA3AAADAFB0}"/>
              </a:ext>
            </a:extLst>
          </p:cNvPr>
          <p:cNvSpPr txBox="1"/>
          <p:nvPr/>
        </p:nvSpPr>
        <p:spPr>
          <a:xfrm>
            <a:off x="4563122" y="5011709"/>
            <a:ext cx="229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B0F0"/>
                </a:solidFill>
              </a:rPr>
              <a:t>From</a:t>
            </a:r>
            <a:r>
              <a:rPr lang="fr-FR" dirty="0">
                <a:solidFill>
                  <a:srgbClr val="00B0F0"/>
                </a:solidFill>
              </a:rPr>
              <a:t> FDTD </a:t>
            </a:r>
            <a:r>
              <a:rPr lang="fr-FR" dirty="0" err="1">
                <a:solidFill>
                  <a:srgbClr val="00B0F0"/>
                </a:solidFill>
              </a:rPr>
              <a:t>calculation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CE046F7-C906-4D04-A6DF-29B8D58395F1}"/>
              </a:ext>
            </a:extLst>
          </p:cNvPr>
          <p:cNvSpPr txBox="1"/>
          <p:nvPr/>
        </p:nvSpPr>
        <p:spPr>
          <a:xfrm>
            <a:off x="174014" y="194302"/>
            <a:ext cx="1693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>
                <a:solidFill>
                  <a:srgbClr val="FF0000"/>
                </a:solidFill>
                <a:sym typeface="Wingdings" panose="05000000000000000000" pitchFamily="2" charset="2"/>
              </a:rPr>
              <a:t>STEP #1 :</a:t>
            </a:r>
            <a:endParaRPr lang="fr-FR" sz="32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C616CB0-5B8F-43AB-B53B-8B6BFC743B09}"/>
                  </a:ext>
                </a:extLst>
              </p:cNvPr>
              <p:cNvSpPr txBox="1"/>
              <p:nvPr/>
            </p:nvSpPr>
            <p:spPr>
              <a:xfrm>
                <a:off x="1896440" y="208889"/>
                <a:ext cx="3331938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fr-F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3C616CB0-5B8F-43AB-B53B-8B6BFC743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440" y="208889"/>
                <a:ext cx="3331938" cy="512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7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Fluorescence-diagram-400p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7226" y="2408167"/>
            <a:ext cx="3679385" cy="320106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622912" y="5846474"/>
            <a:ext cx="1714500" cy="7391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64472" y="1057935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 model of a fluorescent </a:t>
            </a:r>
            <a:r>
              <a:rPr lang="fr-FR" sz="2400" dirty="0" err="1"/>
              <a:t>emitter</a:t>
            </a:r>
            <a:r>
              <a:rPr lang="fr-FR" sz="2400" dirty="0"/>
              <a:t>: </a:t>
            </a:r>
          </a:p>
          <a:p>
            <a:r>
              <a:rPr lang="fr-FR" sz="2400" dirty="0">
                <a:sym typeface="Wingdings" pitchFamily="2" charset="2"/>
              </a:rPr>
              <a:t>2 </a:t>
            </a:r>
            <a:r>
              <a:rPr lang="fr-FR" sz="2400" dirty="0" err="1">
                <a:sym typeface="Wingdings" pitchFamily="2" charset="2"/>
              </a:rPr>
              <a:t>energy</a:t>
            </a:r>
            <a:r>
              <a:rPr lang="fr-FR" sz="2400" dirty="0">
                <a:sym typeface="Wingdings" pitchFamily="2" charset="2"/>
              </a:rPr>
              <a:t> </a:t>
            </a:r>
            <a:r>
              <a:rPr lang="fr-FR" sz="2400" dirty="0" err="1">
                <a:sym typeface="Wingdings" pitchFamily="2" charset="2"/>
              </a:rPr>
              <a:t>levels</a:t>
            </a:r>
            <a:r>
              <a:rPr lang="fr-FR" sz="2400" dirty="0">
                <a:sym typeface="Wingdings" pitchFamily="2" charset="2"/>
              </a:rPr>
              <a:t> </a:t>
            </a:r>
            <a:r>
              <a:rPr lang="fr-FR" dirty="0"/>
              <a:t>(2 states: </a:t>
            </a:r>
            <a:r>
              <a:rPr lang="fr-FR" dirty="0" err="1"/>
              <a:t>fundamental</a:t>
            </a:r>
            <a:r>
              <a:rPr lang="fr-FR" dirty="0"/>
              <a:t> / </a:t>
            </a:r>
            <a:r>
              <a:rPr lang="fr-FR" dirty="0" err="1"/>
              <a:t>excited</a:t>
            </a:r>
            <a:r>
              <a:rPr lang="fr-FR" dirty="0"/>
              <a:t>)</a:t>
            </a: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1560260" y="297472"/>
            <a:ext cx="700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Single photon </a:t>
            </a:r>
            <a:r>
              <a:rPr lang="fr-FR" sz="2800" dirty="0" err="1">
                <a:solidFill>
                  <a:srgbClr val="FF0000"/>
                </a:solidFill>
              </a:rPr>
              <a:t>emission</a:t>
            </a:r>
            <a:r>
              <a:rPr lang="fr-FR" sz="2800" dirty="0">
                <a:solidFill>
                  <a:srgbClr val="FF0000"/>
                </a:solidFill>
              </a:rPr>
              <a:t>: </a:t>
            </a:r>
            <a:r>
              <a:rPr lang="fr-FR" sz="2800" b="1" dirty="0">
                <a:solidFill>
                  <a:srgbClr val="FF0000"/>
                </a:solidFill>
              </a:rPr>
              <a:t>fluorescence</a:t>
            </a:r>
          </a:p>
        </p:txBody>
      </p:sp>
      <p:sp>
        <p:nvSpPr>
          <p:cNvPr id="22" name="Forme libre 21"/>
          <p:cNvSpPr/>
          <p:nvPr/>
        </p:nvSpPr>
        <p:spPr>
          <a:xfrm>
            <a:off x="3048000" y="4446104"/>
            <a:ext cx="603533" cy="384175"/>
          </a:xfrm>
          <a:custGeom>
            <a:avLst/>
            <a:gdLst>
              <a:gd name="connsiteX0" fmla="*/ 0 w 847725"/>
              <a:gd name="connsiteY0" fmla="*/ 288925 h 650875"/>
              <a:gd name="connsiteX1" fmla="*/ 257175 w 847725"/>
              <a:gd name="connsiteY1" fmla="*/ 50800 h 650875"/>
              <a:gd name="connsiteX2" fmla="*/ 390525 w 847725"/>
              <a:gd name="connsiteY2" fmla="*/ 593725 h 650875"/>
              <a:gd name="connsiteX3" fmla="*/ 685800 w 847725"/>
              <a:gd name="connsiteY3" fmla="*/ 393700 h 650875"/>
              <a:gd name="connsiteX4" fmla="*/ 847725 w 847725"/>
              <a:gd name="connsiteY4" fmla="*/ 422275 h 65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725" h="650875">
                <a:moveTo>
                  <a:pt x="0" y="288925"/>
                </a:moveTo>
                <a:cubicBezTo>
                  <a:pt x="96044" y="144462"/>
                  <a:pt x="192088" y="0"/>
                  <a:pt x="257175" y="50800"/>
                </a:cubicBezTo>
                <a:cubicBezTo>
                  <a:pt x="322263" y="101600"/>
                  <a:pt x="319088" y="536575"/>
                  <a:pt x="390525" y="593725"/>
                </a:cubicBezTo>
                <a:cubicBezTo>
                  <a:pt x="461962" y="650875"/>
                  <a:pt x="609600" y="422275"/>
                  <a:pt x="685800" y="393700"/>
                </a:cubicBezTo>
                <a:cubicBezTo>
                  <a:pt x="762000" y="365125"/>
                  <a:pt x="804862" y="393700"/>
                  <a:pt x="847725" y="422275"/>
                </a:cubicBezTo>
              </a:path>
            </a:pathLst>
          </a:custGeom>
          <a:ln w="571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 22"/>
          <p:cNvSpPr/>
          <p:nvPr/>
        </p:nvSpPr>
        <p:spPr>
          <a:xfrm rot="20629305" flipV="1">
            <a:off x="5384003" y="4365079"/>
            <a:ext cx="538154" cy="261860"/>
          </a:xfrm>
          <a:custGeom>
            <a:avLst/>
            <a:gdLst>
              <a:gd name="connsiteX0" fmla="*/ 0 w 847725"/>
              <a:gd name="connsiteY0" fmla="*/ 288925 h 650875"/>
              <a:gd name="connsiteX1" fmla="*/ 257175 w 847725"/>
              <a:gd name="connsiteY1" fmla="*/ 50800 h 650875"/>
              <a:gd name="connsiteX2" fmla="*/ 390525 w 847725"/>
              <a:gd name="connsiteY2" fmla="*/ 593725 h 650875"/>
              <a:gd name="connsiteX3" fmla="*/ 685800 w 847725"/>
              <a:gd name="connsiteY3" fmla="*/ 393700 h 650875"/>
              <a:gd name="connsiteX4" fmla="*/ 847725 w 847725"/>
              <a:gd name="connsiteY4" fmla="*/ 422275 h 65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725" h="650875">
                <a:moveTo>
                  <a:pt x="0" y="288925"/>
                </a:moveTo>
                <a:cubicBezTo>
                  <a:pt x="96044" y="144462"/>
                  <a:pt x="192088" y="0"/>
                  <a:pt x="257175" y="50800"/>
                </a:cubicBezTo>
                <a:cubicBezTo>
                  <a:pt x="322263" y="101600"/>
                  <a:pt x="319088" y="536575"/>
                  <a:pt x="390525" y="593725"/>
                </a:cubicBezTo>
                <a:cubicBezTo>
                  <a:pt x="461962" y="650875"/>
                  <a:pt x="609600" y="422275"/>
                  <a:pt x="685800" y="393700"/>
                </a:cubicBezTo>
                <a:cubicBezTo>
                  <a:pt x="762000" y="365125"/>
                  <a:pt x="804862" y="393700"/>
                  <a:pt x="847725" y="422275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236128" y="4221057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70C0"/>
                </a:solidFill>
              </a:rPr>
              <a:t>h</a:t>
            </a:r>
            <a:r>
              <a:rPr lang="fr-FR" sz="3200" b="1" dirty="0">
                <a:solidFill>
                  <a:srgbClr val="0070C0"/>
                </a:solidFill>
                <a:latin typeface="Symbol" pitchFamily="18" charset="2"/>
              </a:rPr>
              <a:t>n</a:t>
            </a:r>
            <a:r>
              <a:rPr lang="fr-FR" sz="1600" b="1" dirty="0">
                <a:solidFill>
                  <a:srgbClr val="0070C0"/>
                </a:solidFill>
                <a:latin typeface="Symbol" pitchFamily="18" charset="2"/>
              </a:rPr>
              <a:t>1</a:t>
            </a:r>
            <a:endParaRPr lang="fr-FR" sz="3200" b="1" dirty="0">
              <a:solidFill>
                <a:srgbClr val="0070C0"/>
              </a:solidFill>
              <a:latin typeface="Symbol" pitchFamily="18" charset="2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858232" y="4142892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FF0000"/>
                </a:solidFill>
              </a:rPr>
              <a:t>h</a:t>
            </a:r>
            <a:r>
              <a:rPr lang="fr-FR" sz="3200" b="1" dirty="0">
                <a:solidFill>
                  <a:srgbClr val="FF0000"/>
                </a:solidFill>
                <a:latin typeface="Symbol" pitchFamily="18" charset="2"/>
              </a:rPr>
              <a:t>n</a:t>
            </a:r>
            <a:r>
              <a:rPr lang="fr-FR" sz="1600" b="1" dirty="0">
                <a:solidFill>
                  <a:srgbClr val="FF0000"/>
                </a:solidFill>
                <a:latin typeface="Symbol" pitchFamily="18" charset="2"/>
              </a:rPr>
              <a:t>2</a:t>
            </a:r>
            <a:endParaRPr lang="fr-FR" sz="3200" b="1" dirty="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95900" y="584569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0070C0"/>
                </a:solidFill>
                <a:latin typeface="Symbol" pitchFamily="18" charset="2"/>
              </a:rPr>
              <a:t>n</a:t>
            </a:r>
            <a:r>
              <a:rPr lang="fr-FR" b="1" dirty="0">
                <a:solidFill>
                  <a:srgbClr val="0070C0"/>
                </a:solidFill>
                <a:latin typeface="Symbol" pitchFamily="18" charset="2"/>
              </a:rPr>
              <a:t>1</a:t>
            </a:r>
            <a:r>
              <a:rPr lang="fr-FR" sz="3600" b="1" dirty="0">
                <a:solidFill>
                  <a:srgbClr val="7030A0"/>
                </a:solidFill>
                <a:latin typeface="Symbol" pitchFamily="18" charset="2"/>
              </a:rPr>
              <a:t> </a:t>
            </a:r>
            <a:r>
              <a:rPr lang="fr-FR" sz="3600" b="1" dirty="0">
                <a:latin typeface="Symbol" pitchFamily="18" charset="2"/>
              </a:rPr>
              <a:t>&gt;</a:t>
            </a:r>
            <a:r>
              <a:rPr lang="fr-FR" sz="3600" b="1" dirty="0">
                <a:solidFill>
                  <a:srgbClr val="7030A0"/>
                </a:solidFill>
                <a:latin typeface="Symbol" pitchFamily="18" charset="2"/>
              </a:rPr>
              <a:t> </a:t>
            </a:r>
            <a:r>
              <a:rPr lang="fr-FR" sz="3600" b="1" dirty="0">
                <a:solidFill>
                  <a:srgbClr val="FF0000"/>
                </a:solidFill>
                <a:latin typeface="Symbol" pitchFamily="18" charset="2"/>
              </a:rPr>
              <a:t>n</a:t>
            </a:r>
            <a:r>
              <a:rPr lang="fr-FR" b="1" dirty="0">
                <a:solidFill>
                  <a:srgbClr val="FF0000"/>
                </a:solidFill>
                <a:latin typeface="Symbol" pitchFamily="18" charset="2"/>
              </a:rPr>
              <a:t>2</a:t>
            </a:r>
            <a:r>
              <a:rPr lang="fr-FR" sz="3600" b="1" dirty="0">
                <a:solidFill>
                  <a:srgbClr val="7030A0"/>
                </a:solidFill>
                <a:latin typeface="Symbol" pitchFamily="18" charset="2"/>
              </a:rPr>
              <a:t>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023582" y="3891887"/>
            <a:ext cx="1435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1 photon </a:t>
            </a:r>
          </a:p>
          <a:p>
            <a:pPr algn="ctr"/>
            <a:r>
              <a:rPr lang="fr-FR" sz="2000" b="1" dirty="0">
                <a:solidFill>
                  <a:srgbClr val="0070C0"/>
                </a:solidFill>
              </a:rPr>
              <a:t>absorbé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210145" y="3383422"/>
            <a:ext cx="1710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0000"/>
                </a:solidFill>
              </a:rPr>
              <a:t>1 </a:t>
            </a:r>
            <a:r>
              <a:rPr lang="fr-FR" sz="2800" b="1" dirty="0" err="1">
                <a:solidFill>
                  <a:srgbClr val="FF0000"/>
                </a:solidFill>
              </a:rPr>
              <a:t>emitted</a:t>
            </a:r>
            <a:r>
              <a:rPr lang="fr-FR" sz="2800" b="1" dirty="0">
                <a:solidFill>
                  <a:srgbClr val="FF0000"/>
                </a:solidFill>
              </a:rPr>
              <a:t> photon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D728E7E-7222-41B1-ADF8-AC278CC65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9" t="10532" r="15849" b="13069"/>
          <a:stretch/>
        </p:blipFill>
        <p:spPr>
          <a:xfrm>
            <a:off x="7247147" y="4221057"/>
            <a:ext cx="958789" cy="10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2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/>
              <p:cNvSpPr/>
              <p:nvPr/>
            </p:nvSpPr>
            <p:spPr>
              <a:xfrm>
                <a:off x="1165894" y="2804915"/>
                <a:ext cx="6140655" cy="1437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800" dirty="0">
                    <a:solidFill>
                      <a:srgbClr val="0070C0"/>
                    </a:solidFill>
                  </a:rPr>
                  <a:t>- </a:t>
                </a:r>
                <a:r>
                  <a:rPr lang="fr-FR" sz="2800" dirty="0" err="1">
                    <a:solidFill>
                      <a:srgbClr val="0070C0"/>
                    </a:solidFill>
                  </a:rPr>
                  <a:t>Normally</a:t>
                </a:r>
                <a:r>
                  <a:rPr lang="fr-F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fr-FR" sz="2800" dirty="0">
                    <a:solidFill>
                      <a:srgbClr val="FF0000"/>
                    </a:solidFill>
                  </a:rPr>
                  <a:t>=0 </a:t>
                </a:r>
                <a:r>
                  <a:rPr lang="fr-FR" sz="2800" dirty="0">
                    <a:solidFill>
                      <a:schemeClr val="accent5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  <m:r>
                          <a:rPr lang="fr-FR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accent5">
                        <a:lumMod val="50000"/>
                      </a:schemeClr>
                    </a:solidFill>
                  </a:rPr>
                  <a:t>and </a:t>
                </a:r>
                <a:r>
                  <a:rPr lang="fr-FR" sz="2800" dirty="0">
                    <a:solidFill>
                      <a:schemeClr val="accent5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fr-FR" sz="28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</m:acc>
                  </m:oMath>
                </a14:m>
                <a:r>
                  <a:rPr lang="fr-FR" sz="2800" dirty="0">
                    <a:solidFill>
                      <a:schemeClr val="accent5">
                        <a:lumMod val="50000"/>
                      </a:schemeClr>
                    </a:solidFill>
                  </a:rPr>
                  <a:t> are </a:t>
                </a:r>
                <a:r>
                  <a:rPr lang="fr-FR" sz="2800" dirty="0">
                    <a:solidFill>
                      <a:srgbClr val="FF0000"/>
                    </a:solidFill>
                  </a:rPr>
                  <a:t>in phase </a:t>
                </a:r>
              </a:p>
              <a:p>
                <a:r>
                  <a:rPr lang="fr-FR" sz="28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  <a:endParaRPr lang="fr-FR" sz="2800" dirty="0">
                  <a:solidFill>
                    <a:srgbClr val="FF0000"/>
                  </a:solidFill>
                </a:endParaRPr>
              </a:p>
              <a:p>
                <a:r>
                  <a:rPr lang="fr-FR" sz="2800" dirty="0">
                    <a:solidFill>
                      <a:srgbClr val="0070C0"/>
                    </a:solidFill>
                  </a:rPr>
                  <a:t>- </a:t>
                </a:r>
                <a:r>
                  <a:rPr lang="fr-FR" sz="2800" dirty="0" err="1">
                    <a:solidFill>
                      <a:srgbClr val="0070C0"/>
                    </a:solidFill>
                  </a:rPr>
                  <a:t>With</a:t>
                </a:r>
                <a:r>
                  <a:rPr lang="fr-FR" sz="2800" dirty="0">
                    <a:solidFill>
                      <a:srgbClr val="0070C0"/>
                    </a:solidFill>
                  </a:rPr>
                  <a:t> the FDTD </a:t>
                </a:r>
                <a14:m>
                  <m:oMath xmlns:m="http://schemas.openxmlformats.org/officeDocument/2006/math">
                    <m:r>
                      <a:rPr lang="fr-FR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fr-FR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fr-FR" sz="2800" dirty="0">
                    <a:solidFill>
                      <a:srgbClr val="FF0000"/>
                    </a:solidFill>
                  </a:rPr>
                  <a:t> </a:t>
                </a:r>
                <a:r>
                  <a:rPr lang="fr-FR" dirty="0">
                    <a:solidFill>
                      <a:srgbClr val="FF0000"/>
                    </a:solidFill>
                  </a:rPr>
                  <a:t>(not </a:t>
                </a:r>
                <a:r>
                  <a:rPr lang="fr-FR" dirty="0" err="1">
                    <a:solidFill>
                      <a:srgbClr val="FF0000"/>
                    </a:solidFill>
                  </a:rPr>
                  <a:t>null</a:t>
                </a:r>
                <a:r>
                  <a:rPr lang="fr-FR" dirty="0">
                    <a:solidFill>
                      <a:srgbClr val="FF0000"/>
                    </a:solidFill>
                  </a:rPr>
                  <a:t>…)  </a:t>
                </a:r>
                <a:endParaRPr lang="fr-FR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94" y="2804915"/>
                <a:ext cx="6140655" cy="1437253"/>
              </a:xfrm>
              <a:prstGeom prst="rect">
                <a:avLst/>
              </a:prstGeom>
              <a:blipFill>
                <a:blip r:embed="rId2"/>
                <a:stretch>
                  <a:fillRect l="-1984" t="-1271" r="-1091" b="-110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D8C392DE-9B1F-420D-A15E-7EA5C7DB4630}"/>
              </a:ext>
            </a:extLst>
          </p:cNvPr>
          <p:cNvSpPr txBox="1"/>
          <p:nvPr/>
        </p:nvSpPr>
        <p:spPr>
          <a:xfrm>
            <a:off x="174014" y="513616"/>
            <a:ext cx="1693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>
                <a:solidFill>
                  <a:srgbClr val="FF0000"/>
                </a:solidFill>
                <a:sym typeface="Wingdings" panose="05000000000000000000" pitchFamily="2" charset="2"/>
              </a:rPr>
              <a:t>STEP #2 :</a:t>
            </a:r>
            <a:endParaRPr lang="fr-FR" sz="32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5C815B8-7342-40B7-8789-E525A0C2C1B0}"/>
                  </a:ext>
                </a:extLst>
              </p:cNvPr>
              <p:cNvSpPr txBox="1"/>
              <p:nvPr/>
            </p:nvSpPr>
            <p:spPr>
              <a:xfrm>
                <a:off x="1896440" y="528203"/>
                <a:ext cx="3195234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5C815B8-7342-40B7-8789-E525A0C2C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440" y="528203"/>
                <a:ext cx="3195234" cy="512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020FF06A-FD80-4550-A36A-8C4DB7A9FBFC}"/>
              </a:ext>
            </a:extLst>
          </p:cNvPr>
          <p:cNvSpPr txBox="1"/>
          <p:nvPr/>
        </p:nvSpPr>
        <p:spPr>
          <a:xfrm>
            <a:off x="497149" y="2010394"/>
            <a:ext cx="8646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In a </a:t>
            </a:r>
            <a:r>
              <a:rPr lang="fr-FR" sz="2800" u="sng" dirty="0" err="1">
                <a:solidFill>
                  <a:schemeClr val="accent1">
                    <a:lumMod val="75000"/>
                  </a:schemeClr>
                </a:solidFill>
              </a:rPr>
              <a:t>homogeneous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</a:rPr>
              <a:t> medium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A0A1DE0E-74D4-4572-8212-690FF0636B1C}"/>
                  </a:ext>
                </a:extLst>
              </p:cNvPr>
              <p:cNvSpPr txBox="1"/>
              <p:nvPr/>
            </p:nvSpPr>
            <p:spPr>
              <a:xfrm>
                <a:off x="366520" y="5222078"/>
                <a:ext cx="86468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è"/>
                </a:pPr>
                <a:r>
                  <a:rPr lang="fr-FR" sz="2800" dirty="0">
                    <a:solidFill>
                      <a:schemeClr val="accent1">
                        <a:lumMod val="75000"/>
                      </a:schemeClr>
                    </a:solidFill>
                  </a:rPr>
                  <a:t>In a </a:t>
                </a:r>
                <a:r>
                  <a:rPr lang="fr-FR" sz="2800" u="sng" dirty="0" err="1">
                    <a:solidFill>
                      <a:schemeClr val="accent1">
                        <a:lumMod val="75000"/>
                      </a:schemeClr>
                    </a:solidFill>
                  </a:rPr>
                  <a:t>inhomogeneous</a:t>
                </a:r>
                <a:r>
                  <a:rPr lang="fr-FR" sz="2800" u="sng" dirty="0">
                    <a:solidFill>
                      <a:schemeClr val="accent1">
                        <a:lumMod val="75000"/>
                      </a:schemeClr>
                    </a:solidFill>
                  </a:rPr>
                  <a:t> medium, </a:t>
                </a:r>
                <a14:m>
                  <m:oMath xmlns:m="http://schemas.openxmlformats.org/officeDocument/2006/math">
                    <m:r>
                      <a:rPr lang="fr-FR" sz="28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fr-FR" sz="28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err="1">
                    <a:solidFill>
                      <a:schemeClr val="accent1">
                        <a:lumMod val="75000"/>
                      </a:schemeClr>
                    </a:solidFill>
                  </a:rPr>
                  <a:t>remains</a:t>
                </a:r>
                <a:r>
                  <a:rPr lang="fr-FR" sz="28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fr-FR" sz="2800" dirty="0" err="1">
                    <a:solidFill>
                      <a:schemeClr val="accent1">
                        <a:lumMod val="75000"/>
                      </a:schemeClr>
                    </a:solidFill>
                  </a:rPr>
                  <a:t>unchanged</a:t>
                </a:r>
                <a:endParaRPr lang="fr-FR" sz="2800" u="sng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A0A1DE0E-74D4-4572-8212-690FF0636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20" y="5222078"/>
                <a:ext cx="8646851" cy="523220"/>
              </a:xfrm>
              <a:prstGeom prst="rect">
                <a:avLst/>
              </a:prstGeom>
              <a:blipFill>
                <a:blip r:embed="rId4"/>
                <a:stretch>
                  <a:fillRect l="-1198" t="-11765" b="-341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905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F38C21-89EC-4A58-973A-E025FF627B51}"/>
                  </a:ext>
                </a:extLst>
              </p:cNvPr>
              <p:cNvSpPr txBox="1"/>
              <p:nvPr/>
            </p:nvSpPr>
            <p:spPr>
              <a:xfrm>
                <a:off x="2868552" y="2347526"/>
                <a:ext cx="3255122" cy="735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800" i="1"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F38C21-89EC-4A58-973A-E025FF627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552" y="2347526"/>
                <a:ext cx="3255122" cy="73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D5123E0-72E6-47B4-A8B3-84652FAE1E13}"/>
                  </a:ext>
                </a:extLst>
              </p:cNvPr>
              <p:cNvSpPr txBox="1"/>
              <p:nvPr/>
            </p:nvSpPr>
            <p:spPr>
              <a:xfrm>
                <a:off x="2680591" y="4652008"/>
                <a:ext cx="464588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fr-FR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fr-F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fr-F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FR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3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FR" sz="3600" dirty="0">
                    <a:solidFill>
                      <a:schemeClr val="tx1"/>
                    </a:solidFill>
                  </a:rPr>
                  <a:t>,</a:t>
                </a:r>
                <a:r>
                  <a:rPr lang="fr-FR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fr-FR" sz="36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ED5123E0-72E6-47B4-A8B3-84652FAE1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591" y="4652008"/>
                <a:ext cx="4645887" cy="553998"/>
              </a:xfrm>
              <a:prstGeom prst="rect">
                <a:avLst/>
              </a:prstGeom>
              <a:blipFill>
                <a:blip r:embed="rId3"/>
                <a:stretch>
                  <a:fillRect t="-25275" r="-3412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399D6686-E55D-4EEA-899B-CCBD5B173587}"/>
              </a:ext>
            </a:extLst>
          </p:cNvPr>
          <p:cNvSpPr txBox="1"/>
          <p:nvPr/>
        </p:nvSpPr>
        <p:spPr>
          <a:xfrm>
            <a:off x="224828" y="267679"/>
            <a:ext cx="1693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u="sng" dirty="0">
                <a:solidFill>
                  <a:srgbClr val="FF0000"/>
                </a:solidFill>
                <a:sym typeface="Wingdings" panose="05000000000000000000" pitchFamily="2" charset="2"/>
              </a:rPr>
              <a:t>STEP #2 :</a:t>
            </a:r>
            <a:endParaRPr lang="fr-FR" sz="32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7294EAB-F046-47B9-B37E-A94ED308F3A5}"/>
                  </a:ext>
                </a:extLst>
              </p:cNvPr>
              <p:cNvSpPr txBox="1"/>
              <p:nvPr/>
            </p:nvSpPr>
            <p:spPr>
              <a:xfrm>
                <a:off x="1947254" y="282266"/>
                <a:ext cx="3195234" cy="512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fr-FR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fr-FR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7294EAB-F046-47B9-B37E-A94ED308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254" y="282266"/>
                <a:ext cx="3195234" cy="512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61A0A11-6A41-45D6-ADDA-33FC479BCC6B}"/>
              </a:ext>
            </a:extLst>
          </p:cNvPr>
          <p:cNvSpPr/>
          <p:nvPr/>
        </p:nvSpPr>
        <p:spPr>
          <a:xfrm>
            <a:off x="903413" y="1493551"/>
            <a:ext cx="7109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rgbClr val="4F81BD"/>
                </a:solidFill>
                <a:sym typeface="Wingdings" panose="05000000000000000000" pitchFamily="2" charset="2"/>
              </a:rPr>
              <a:t> </a:t>
            </a:r>
            <a:r>
              <a:rPr lang="fr-FR" sz="2800" dirty="0" err="1">
                <a:solidFill>
                  <a:srgbClr val="4F81BD"/>
                </a:solidFill>
                <a:sym typeface="Wingdings" panose="05000000000000000000" pitchFamily="2" charset="2"/>
              </a:rPr>
              <a:t>Dipole</a:t>
            </a:r>
            <a:r>
              <a:rPr lang="fr-FR" sz="2800" dirty="0">
                <a:solidFill>
                  <a:srgbClr val="4F81BD"/>
                </a:solidFill>
                <a:sym typeface="Wingdings" panose="05000000000000000000" pitchFamily="2" charset="2"/>
              </a:rPr>
              <a:t> i</a:t>
            </a:r>
            <a:r>
              <a:rPr lang="fr-FR" sz="2800" dirty="0">
                <a:solidFill>
                  <a:srgbClr val="4F81BD"/>
                </a:solidFill>
              </a:rPr>
              <a:t>n vacuum (a </a:t>
            </a:r>
            <a:r>
              <a:rPr lang="fr-FR" sz="2800" dirty="0" err="1">
                <a:solidFill>
                  <a:srgbClr val="4F81BD"/>
                </a:solidFill>
              </a:rPr>
              <a:t>homogeneous</a:t>
            </a:r>
            <a:r>
              <a:rPr lang="fr-FR" sz="2800" dirty="0">
                <a:solidFill>
                  <a:srgbClr val="4F81BD"/>
                </a:solidFill>
              </a:rPr>
              <a:t> medium)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07D6360-1E3B-4482-A3C8-F1034AD5FF41}"/>
                  </a:ext>
                </a:extLst>
              </p:cNvPr>
              <p:cNvSpPr/>
              <p:nvPr/>
            </p:nvSpPr>
            <p:spPr>
              <a:xfrm>
                <a:off x="573500" y="3473863"/>
                <a:ext cx="2295052" cy="95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fr-F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fr-F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fr-FR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acc>
                    </m:oMath>
                  </m:oMathPara>
                </a14:m>
                <a:endParaRPr lang="fr-FR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07D6360-1E3B-4482-A3C8-F1034AD5F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00" y="3473863"/>
                <a:ext cx="2295052" cy="9555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1A5847E-8719-4EB9-A6D8-CBCD22454973}"/>
              </a:ext>
            </a:extLst>
          </p:cNvPr>
          <p:cNvCxnSpPr/>
          <p:nvPr/>
        </p:nvCxnSpPr>
        <p:spPr>
          <a:xfrm flipH="1">
            <a:off x="2273311" y="2986065"/>
            <a:ext cx="595241" cy="5630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EAF29C3C-0840-4166-82E5-A94CAD19330B}"/>
              </a:ext>
            </a:extLst>
          </p:cNvPr>
          <p:cNvSpPr/>
          <p:nvPr/>
        </p:nvSpPr>
        <p:spPr>
          <a:xfrm rot="5400000">
            <a:off x="4915431" y="2157414"/>
            <a:ext cx="176208" cy="2026708"/>
          </a:xfrm>
          <a:prstGeom prst="rightBrace">
            <a:avLst>
              <a:gd name="adj1" fmla="val 56605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rgbClr val="FF0000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B68CBB0E-6698-40DF-8FAE-AAD2D5F97070}"/>
              </a:ext>
            </a:extLst>
          </p:cNvPr>
          <p:cNvCxnSpPr>
            <a:cxnSpLocks/>
            <a:stCxn id="28" idx="1"/>
          </p:cNvCxnSpPr>
          <p:nvPr/>
        </p:nvCxnSpPr>
        <p:spPr>
          <a:xfrm>
            <a:off x="5003535" y="3258872"/>
            <a:ext cx="0" cy="1320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39EB955-E848-47DB-A551-93F020F97E4D}"/>
              </a:ext>
            </a:extLst>
          </p:cNvPr>
          <p:cNvSpPr txBox="1"/>
          <p:nvPr/>
        </p:nvSpPr>
        <p:spPr>
          <a:xfrm>
            <a:off x="5003535" y="3582290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Dipole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along</a:t>
            </a:r>
            <a:r>
              <a:rPr lang="fr-FR" sz="2400" dirty="0">
                <a:solidFill>
                  <a:srgbClr val="FF0000"/>
                </a:solidFill>
              </a:rPr>
              <a:t> (0x)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7CC2B97-7385-4417-8CE4-0F0F7CABE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238" y="5652715"/>
            <a:ext cx="979257" cy="86762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C9BE3C6-3F10-45AF-AF80-96494500F46C}"/>
              </a:ext>
            </a:extLst>
          </p:cNvPr>
          <p:cNvSpPr txBox="1"/>
          <p:nvPr/>
        </p:nvSpPr>
        <p:spPr>
          <a:xfrm>
            <a:off x="3042495" y="5609474"/>
            <a:ext cx="5948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There are </a:t>
            </a:r>
            <a:r>
              <a:rPr lang="fr-FR" sz="2800" dirty="0" err="1">
                <a:solidFill>
                  <a:srgbClr val="FF0000"/>
                </a:solidFill>
              </a:rPr>
              <a:t>two</a:t>
            </a:r>
            <a:r>
              <a:rPr lang="fr-FR" sz="2800" dirty="0">
                <a:solidFill>
                  <a:srgbClr val="FF0000"/>
                </a:solidFill>
              </a:rPr>
              <a:t> solutions, </a:t>
            </a:r>
            <a:r>
              <a:rPr lang="fr-FR" sz="2800" dirty="0" err="1">
                <a:solidFill>
                  <a:srgbClr val="FF0000"/>
                </a:solidFill>
              </a:rPr>
              <a:t>only</a:t>
            </a:r>
            <a:r>
              <a:rPr lang="fr-FR" sz="2800" dirty="0">
                <a:solidFill>
                  <a:srgbClr val="FF0000"/>
                </a:solidFill>
              </a:rPr>
              <a:t> one </a:t>
            </a:r>
            <a:r>
              <a:rPr lang="fr-FR" sz="2800" dirty="0" err="1">
                <a:solidFill>
                  <a:srgbClr val="FF0000"/>
                </a:solidFill>
              </a:rPr>
              <a:t>is</a:t>
            </a:r>
            <a:r>
              <a:rPr lang="fr-FR" sz="2800" dirty="0">
                <a:solidFill>
                  <a:srgbClr val="FF0000"/>
                </a:solidFill>
              </a:rPr>
              <a:t> correct, to </a:t>
            </a:r>
            <a:r>
              <a:rPr lang="fr-FR" sz="2800" dirty="0" err="1">
                <a:solidFill>
                  <a:srgbClr val="FF0000"/>
                </a:solidFill>
              </a:rPr>
              <a:t>be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tested</a:t>
            </a:r>
            <a:r>
              <a:rPr lang="fr-FR" sz="2800" dirty="0">
                <a:solidFill>
                  <a:srgbClr val="00B050"/>
                </a:solidFill>
              </a:rPr>
              <a:t> by </a:t>
            </a:r>
            <a:r>
              <a:rPr lang="fr-FR" sz="2800" dirty="0" err="1">
                <a:solidFill>
                  <a:srgbClr val="00B050"/>
                </a:solidFill>
              </a:rPr>
              <a:t>recalculating</a:t>
            </a:r>
            <a:r>
              <a:rPr lang="fr-FR" sz="2800" dirty="0">
                <a:solidFill>
                  <a:srgbClr val="00B050"/>
                </a:solidFill>
              </a:rPr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14556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86769" y="948696"/>
            <a:ext cx="693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</a:rPr>
              <a:t>Dipole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</a:rPr>
              <a:t>interacting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fr-FR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3200" u="sng" dirty="0">
                <a:solidFill>
                  <a:schemeClr val="accent1">
                    <a:lumMod val="75000"/>
                  </a:schemeClr>
                </a:solidFill>
              </a:rPr>
              <a:t>nanostructures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508145" y="2403220"/>
                <a:ext cx="4286237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fr-F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fr-F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145" y="2403220"/>
                <a:ext cx="4286237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324842" y="2242077"/>
            <a:ext cx="4700460" cy="118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/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7110903" y="3095173"/>
            <a:ext cx="566057" cy="1117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372159" y="4212772"/>
            <a:ext cx="10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FDTD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5891703" y="3044373"/>
            <a:ext cx="384629" cy="11829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224046" y="4161972"/>
            <a:ext cx="1182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rgbClr val="00B050"/>
                </a:solidFill>
              </a:rPr>
              <a:t>known</a:t>
            </a:r>
            <a:endParaRPr lang="fr-FR" sz="2800" dirty="0">
              <a:solidFill>
                <a:srgbClr val="00B050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25E447D-59AC-42B7-AA35-11ED01B928D0}"/>
              </a:ext>
            </a:extLst>
          </p:cNvPr>
          <p:cNvGrpSpPr/>
          <p:nvPr/>
        </p:nvGrpSpPr>
        <p:grpSpPr>
          <a:xfrm>
            <a:off x="19011" y="3471744"/>
            <a:ext cx="6516801" cy="2793392"/>
            <a:chOff x="123413" y="3690995"/>
            <a:chExt cx="7243823" cy="3105026"/>
          </a:xfrm>
        </p:grpSpPr>
        <p:sp>
          <p:nvSpPr>
            <p:cNvPr id="31" name="Forme libre 5">
              <a:extLst>
                <a:ext uri="{FF2B5EF4-FFF2-40B4-BE49-F238E27FC236}">
                  <a16:creationId xmlns:a16="http://schemas.microsoft.com/office/drawing/2014/main" id="{C580C7CA-36CB-4C7B-A1FC-99264754F0B4}"/>
                </a:ext>
              </a:extLst>
            </p:cNvPr>
            <p:cNvSpPr/>
            <p:nvPr/>
          </p:nvSpPr>
          <p:spPr>
            <a:xfrm>
              <a:off x="2328354" y="4427631"/>
              <a:ext cx="544905" cy="2081785"/>
            </a:xfrm>
            <a:custGeom>
              <a:avLst/>
              <a:gdLst>
                <a:gd name="connsiteX0" fmla="*/ 204717 w 728046"/>
                <a:gd name="connsiteY0" fmla="*/ 68239 h 900752"/>
                <a:gd name="connsiteX1" fmla="*/ 204717 w 728046"/>
                <a:gd name="connsiteY1" fmla="*/ 68239 h 900752"/>
                <a:gd name="connsiteX2" fmla="*/ 95535 w 728046"/>
                <a:gd name="connsiteY2" fmla="*/ 136478 h 900752"/>
                <a:gd name="connsiteX3" fmla="*/ 54591 w 728046"/>
                <a:gd name="connsiteY3" fmla="*/ 191069 h 900752"/>
                <a:gd name="connsiteX4" fmla="*/ 13648 w 728046"/>
                <a:gd name="connsiteY4" fmla="*/ 232012 h 900752"/>
                <a:gd name="connsiteX5" fmla="*/ 0 w 728046"/>
                <a:gd name="connsiteY5" fmla="*/ 272955 h 900752"/>
                <a:gd name="connsiteX6" fmla="*/ 95535 w 728046"/>
                <a:gd name="connsiteY6" fmla="*/ 409433 h 900752"/>
                <a:gd name="connsiteX7" fmla="*/ 150126 w 728046"/>
                <a:gd name="connsiteY7" fmla="*/ 436728 h 900752"/>
                <a:gd name="connsiteX8" fmla="*/ 136478 w 728046"/>
                <a:gd name="connsiteY8" fmla="*/ 491320 h 900752"/>
                <a:gd name="connsiteX9" fmla="*/ 68239 w 728046"/>
                <a:gd name="connsiteY9" fmla="*/ 573206 h 900752"/>
                <a:gd name="connsiteX10" fmla="*/ 40944 w 728046"/>
                <a:gd name="connsiteY10" fmla="*/ 614149 h 900752"/>
                <a:gd name="connsiteX11" fmla="*/ 54591 w 728046"/>
                <a:gd name="connsiteY11" fmla="*/ 723331 h 900752"/>
                <a:gd name="connsiteX12" fmla="*/ 68239 w 728046"/>
                <a:gd name="connsiteY12" fmla="*/ 764275 h 900752"/>
                <a:gd name="connsiteX13" fmla="*/ 191069 w 728046"/>
                <a:gd name="connsiteY13" fmla="*/ 873457 h 900752"/>
                <a:gd name="connsiteX14" fmla="*/ 300251 w 728046"/>
                <a:gd name="connsiteY14" fmla="*/ 900752 h 900752"/>
                <a:gd name="connsiteX15" fmla="*/ 450376 w 728046"/>
                <a:gd name="connsiteY15" fmla="*/ 887105 h 900752"/>
                <a:gd name="connsiteX16" fmla="*/ 477672 w 728046"/>
                <a:gd name="connsiteY16" fmla="*/ 846161 h 900752"/>
                <a:gd name="connsiteX17" fmla="*/ 532263 w 728046"/>
                <a:gd name="connsiteY17" fmla="*/ 682388 h 900752"/>
                <a:gd name="connsiteX18" fmla="*/ 559558 w 728046"/>
                <a:gd name="connsiteY18" fmla="*/ 600502 h 900752"/>
                <a:gd name="connsiteX19" fmla="*/ 614150 w 728046"/>
                <a:gd name="connsiteY19" fmla="*/ 573206 h 900752"/>
                <a:gd name="connsiteX20" fmla="*/ 655093 w 728046"/>
                <a:gd name="connsiteY20" fmla="*/ 559558 h 900752"/>
                <a:gd name="connsiteX21" fmla="*/ 696036 w 728046"/>
                <a:gd name="connsiteY21" fmla="*/ 532263 h 900752"/>
                <a:gd name="connsiteX22" fmla="*/ 723332 w 728046"/>
                <a:gd name="connsiteY22" fmla="*/ 491320 h 900752"/>
                <a:gd name="connsiteX23" fmla="*/ 682388 w 728046"/>
                <a:gd name="connsiteY23" fmla="*/ 245660 h 900752"/>
                <a:gd name="connsiteX24" fmla="*/ 641445 w 728046"/>
                <a:gd name="connsiteY24" fmla="*/ 218364 h 900752"/>
                <a:gd name="connsiteX25" fmla="*/ 614150 w 728046"/>
                <a:gd name="connsiteY25" fmla="*/ 177421 h 900752"/>
                <a:gd name="connsiteX26" fmla="*/ 573206 w 728046"/>
                <a:gd name="connsiteY26" fmla="*/ 163773 h 900752"/>
                <a:gd name="connsiteX27" fmla="*/ 545911 w 728046"/>
                <a:gd name="connsiteY27" fmla="*/ 81887 h 900752"/>
                <a:gd name="connsiteX28" fmla="*/ 532263 w 728046"/>
                <a:gd name="connsiteY28" fmla="*/ 40943 h 900752"/>
                <a:gd name="connsiteX29" fmla="*/ 491320 w 728046"/>
                <a:gd name="connsiteY29" fmla="*/ 0 h 900752"/>
                <a:gd name="connsiteX30" fmla="*/ 327547 w 728046"/>
                <a:gd name="connsiteY30" fmla="*/ 13648 h 900752"/>
                <a:gd name="connsiteX31" fmla="*/ 286603 w 728046"/>
                <a:gd name="connsiteY31" fmla="*/ 40943 h 900752"/>
                <a:gd name="connsiteX32" fmla="*/ 204717 w 728046"/>
                <a:gd name="connsiteY32" fmla="*/ 68239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8046" h="900752">
                  <a:moveTo>
                    <a:pt x="204717" y="68239"/>
                  </a:moveTo>
                  <a:lnTo>
                    <a:pt x="204717" y="68239"/>
                  </a:lnTo>
                  <a:cubicBezTo>
                    <a:pt x="168323" y="90985"/>
                    <a:pt x="128751" y="109301"/>
                    <a:pt x="95535" y="136478"/>
                  </a:cubicBezTo>
                  <a:cubicBezTo>
                    <a:pt x="77930" y="150882"/>
                    <a:pt x="69394" y="173799"/>
                    <a:pt x="54591" y="191069"/>
                  </a:cubicBezTo>
                  <a:cubicBezTo>
                    <a:pt x="42030" y="205723"/>
                    <a:pt x="27296" y="218364"/>
                    <a:pt x="13648" y="232012"/>
                  </a:cubicBezTo>
                  <a:cubicBezTo>
                    <a:pt x="9099" y="245660"/>
                    <a:pt x="0" y="258569"/>
                    <a:pt x="0" y="272955"/>
                  </a:cubicBezTo>
                  <a:cubicBezTo>
                    <a:pt x="0" y="330373"/>
                    <a:pt x="47740" y="385536"/>
                    <a:pt x="95535" y="409433"/>
                  </a:cubicBezTo>
                  <a:lnTo>
                    <a:pt x="150126" y="436728"/>
                  </a:lnTo>
                  <a:cubicBezTo>
                    <a:pt x="145577" y="454925"/>
                    <a:pt x="143867" y="474079"/>
                    <a:pt x="136478" y="491320"/>
                  </a:cubicBezTo>
                  <a:cubicBezTo>
                    <a:pt x="118540" y="533176"/>
                    <a:pt x="97172" y="538487"/>
                    <a:pt x="68239" y="573206"/>
                  </a:cubicBezTo>
                  <a:cubicBezTo>
                    <a:pt x="57738" y="585807"/>
                    <a:pt x="50042" y="600501"/>
                    <a:pt x="40944" y="614149"/>
                  </a:cubicBezTo>
                  <a:cubicBezTo>
                    <a:pt x="45493" y="650543"/>
                    <a:pt x="48030" y="687245"/>
                    <a:pt x="54591" y="723331"/>
                  </a:cubicBezTo>
                  <a:cubicBezTo>
                    <a:pt x="57164" y="737485"/>
                    <a:pt x="59407" y="752919"/>
                    <a:pt x="68239" y="764275"/>
                  </a:cubicBezTo>
                  <a:cubicBezTo>
                    <a:pt x="76246" y="774570"/>
                    <a:pt x="154329" y="860097"/>
                    <a:pt x="191069" y="873457"/>
                  </a:cubicBezTo>
                  <a:cubicBezTo>
                    <a:pt x="226324" y="886277"/>
                    <a:pt x="263857" y="891654"/>
                    <a:pt x="300251" y="900752"/>
                  </a:cubicBezTo>
                  <a:cubicBezTo>
                    <a:pt x="350293" y="896203"/>
                    <a:pt x="402350" y="901882"/>
                    <a:pt x="450376" y="887105"/>
                  </a:cubicBezTo>
                  <a:cubicBezTo>
                    <a:pt x="466054" y="882281"/>
                    <a:pt x="469534" y="860403"/>
                    <a:pt x="477672" y="846161"/>
                  </a:cubicBezTo>
                  <a:cubicBezTo>
                    <a:pt x="526910" y="759993"/>
                    <a:pt x="490506" y="807662"/>
                    <a:pt x="532263" y="682388"/>
                  </a:cubicBezTo>
                  <a:cubicBezTo>
                    <a:pt x="541361" y="655093"/>
                    <a:pt x="533824" y="613369"/>
                    <a:pt x="559558" y="600502"/>
                  </a:cubicBezTo>
                  <a:cubicBezTo>
                    <a:pt x="577755" y="591403"/>
                    <a:pt x="595450" y="581220"/>
                    <a:pt x="614150" y="573206"/>
                  </a:cubicBezTo>
                  <a:cubicBezTo>
                    <a:pt x="627373" y="567539"/>
                    <a:pt x="642226" y="565992"/>
                    <a:pt x="655093" y="559558"/>
                  </a:cubicBezTo>
                  <a:cubicBezTo>
                    <a:pt x="669764" y="552223"/>
                    <a:pt x="682388" y="541361"/>
                    <a:pt x="696036" y="532263"/>
                  </a:cubicBezTo>
                  <a:cubicBezTo>
                    <a:pt x="705135" y="518615"/>
                    <a:pt x="722422" y="507697"/>
                    <a:pt x="723332" y="491320"/>
                  </a:cubicBezTo>
                  <a:cubicBezTo>
                    <a:pt x="727035" y="424663"/>
                    <a:pt x="743198" y="306470"/>
                    <a:pt x="682388" y="245660"/>
                  </a:cubicBezTo>
                  <a:cubicBezTo>
                    <a:pt x="670790" y="234062"/>
                    <a:pt x="655093" y="227463"/>
                    <a:pt x="641445" y="218364"/>
                  </a:cubicBezTo>
                  <a:cubicBezTo>
                    <a:pt x="632347" y="204716"/>
                    <a:pt x="626958" y="187667"/>
                    <a:pt x="614150" y="177421"/>
                  </a:cubicBezTo>
                  <a:cubicBezTo>
                    <a:pt x="602916" y="168434"/>
                    <a:pt x="581568" y="175480"/>
                    <a:pt x="573206" y="163773"/>
                  </a:cubicBezTo>
                  <a:cubicBezTo>
                    <a:pt x="556483" y="140360"/>
                    <a:pt x="555009" y="109182"/>
                    <a:pt x="545911" y="81887"/>
                  </a:cubicBezTo>
                  <a:cubicBezTo>
                    <a:pt x="541362" y="68239"/>
                    <a:pt x="542436" y="51116"/>
                    <a:pt x="532263" y="40943"/>
                  </a:cubicBezTo>
                  <a:lnTo>
                    <a:pt x="491320" y="0"/>
                  </a:lnTo>
                  <a:cubicBezTo>
                    <a:pt x="436729" y="4549"/>
                    <a:pt x="381263" y="2905"/>
                    <a:pt x="327547" y="13648"/>
                  </a:cubicBezTo>
                  <a:cubicBezTo>
                    <a:pt x="311463" y="16865"/>
                    <a:pt x="301592" y="34281"/>
                    <a:pt x="286603" y="40943"/>
                  </a:cubicBezTo>
                  <a:cubicBezTo>
                    <a:pt x="260311" y="52628"/>
                    <a:pt x="218365" y="63690"/>
                    <a:pt x="204717" y="68239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9060E7CE-97DB-4D84-89A4-C99DAA1D7381}"/>
                </a:ext>
              </a:extLst>
            </p:cNvPr>
            <p:cNvGrpSpPr/>
            <p:nvPr/>
          </p:nvGrpSpPr>
          <p:grpSpPr>
            <a:xfrm rot="3536145">
              <a:off x="805620" y="5160109"/>
              <a:ext cx="1262418" cy="1667299"/>
              <a:chOff x="2258702" y="3236339"/>
              <a:chExt cx="1262418" cy="1667299"/>
            </a:xfrm>
          </p:grpSpPr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BE7F67FE-E715-4885-AD6D-E072EA908D15}"/>
                  </a:ext>
                </a:extLst>
              </p:cNvPr>
              <p:cNvSpPr/>
              <p:nvPr/>
            </p:nvSpPr>
            <p:spPr>
              <a:xfrm>
                <a:off x="2812273" y="3975606"/>
                <a:ext cx="184724" cy="18472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00B050"/>
                  </a:solidFill>
                </a:endParaRPr>
              </a:p>
            </p:txBody>
          </p:sp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B370502E-8620-4229-8A36-18DF836A3A2F}"/>
                  </a:ext>
                </a:extLst>
              </p:cNvPr>
              <p:cNvGrpSpPr/>
              <p:nvPr/>
            </p:nvGrpSpPr>
            <p:grpSpPr>
              <a:xfrm>
                <a:off x="2258702" y="3236339"/>
                <a:ext cx="1262418" cy="1667299"/>
                <a:chOff x="4264923" y="4068853"/>
                <a:chExt cx="1262418" cy="1667299"/>
              </a:xfrm>
            </p:grpSpPr>
            <p:cxnSp>
              <p:nvCxnSpPr>
                <p:cNvPr id="35" name="Connecteur droit avec flèche 34">
                  <a:extLst>
                    <a:ext uri="{FF2B5EF4-FFF2-40B4-BE49-F238E27FC236}">
                      <a16:creationId xmlns:a16="http://schemas.microsoft.com/office/drawing/2014/main" id="{875FEBAC-6ABA-4B26-A54F-3233D432C417}"/>
                    </a:ext>
                  </a:extLst>
                </p:cNvPr>
                <p:cNvCxnSpPr/>
                <p:nvPr/>
              </p:nvCxnSpPr>
              <p:spPr>
                <a:xfrm flipV="1">
                  <a:off x="4543155" y="4869695"/>
                  <a:ext cx="708107" cy="15393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Groupe 35">
                  <a:extLst>
                    <a:ext uri="{FF2B5EF4-FFF2-40B4-BE49-F238E27FC236}">
                      <a16:creationId xmlns:a16="http://schemas.microsoft.com/office/drawing/2014/main" id="{CA77BAEF-FCF6-40AC-80AD-590773EB046C}"/>
                    </a:ext>
                  </a:extLst>
                </p:cNvPr>
                <p:cNvGrpSpPr/>
                <p:nvPr/>
              </p:nvGrpSpPr>
              <p:grpSpPr>
                <a:xfrm>
                  <a:off x="4303592" y="4068853"/>
                  <a:ext cx="1223749" cy="968988"/>
                  <a:chOff x="2856930" y="4653887"/>
                  <a:chExt cx="1223749" cy="968988"/>
                </a:xfrm>
              </p:grpSpPr>
              <p:sp>
                <p:nvSpPr>
                  <p:cNvPr id="41" name="Arc 40">
                    <a:extLst>
                      <a:ext uri="{FF2B5EF4-FFF2-40B4-BE49-F238E27FC236}">
                        <a16:creationId xmlns:a16="http://schemas.microsoft.com/office/drawing/2014/main" id="{B308B557-1754-4FDA-8717-9E1B72D1B311}"/>
                      </a:ext>
                    </a:extLst>
                  </p:cNvPr>
                  <p:cNvSpPr/>
                  <p:nvPr/>
                </p:nvSpPr>
                <p:spPr>
                  <a:xfrm>
                    <a:off x="3138985" y="5145204"/>
                    <a:ext cx="655093" cy="477671"/>
                  </a:xfrm>
                  <a:prstGeom prst="arc">
                    <a:avLst>
                      <a:gd name="adj1" fmla="val 11785543"/>
                      <a:gd name="adj2" fmla="val 19934489"/>
                    </a:avLst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2" name="Arc 41">
                    <a:extLst>
                      <a:ext uri="{FF2B5EF4-FFF2-40B4-BE49-F238E27FC236}">
                        <a16:creationId xmlns:a16="http://schemas.microsoft.com/office/drawing/2014/main" id="{5701BC37-8876-4A24-8181-51123C6D791C}"/>
                      </a:ext>
                    </a:extLst>
                  </p:cNvPr>
                  <p:cNvSpPr/>
                  <p:nvPr/>
                </p:nvSpPr>
                <p:spPr>
                  <a:xfrm>
                    <a:off x="2991135" y="4913195"/>
                    <a:ext cx="966716" cy="684660"/>
                  </a:xfrm>
                  <a:prstGeom prst="arc">
                    <a:avLst>
                      <a:gd name="adj1" fmla="val 11785543"/>
                      <a:gd name="adj2" fmla="val 19934489"/>
                    </a:avLst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FD79FE21-CEC6-4553-8D3F-5FBD486A6FF8}"/>
                      </a:ext>
                    </a:extLst>
                  </p:cNvPr>
                  <p:cNvSpPr/>
                  <p:nvPr/>
                </p:nvSpPr>
                <p:spPr>
                  <a:xfrm>
                    <a:off x="2856930" y="4653887"/>
                    <a:ext cx="1223749" cy="837060"/>
                  </a:xfrm>
                  <a:prstGeom prst="arc">
                    <a:avLst>
                      <a:gd name="adj1" fmla="val 11785543"/>
                      <a:gd name="adj2" fmla="val 19934489"/>
                    </a:avLst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AC4B39BA-D2B4-4335-8FC9-EC3C954AC517}"/>
                    </a:ext>
                  </a:extLst>
                </p:cNvPr>
                <p:cNvGrpSpPr/>
                <p:nvPr/>
              </p:nvGrpSpPr>
              <p:grpSpPr>
                <a:xfrm rot="10973808">
                  <a:off x="4264923" y="4767164"/>
                  <a:ext cx="1223749" cy="968988"/>
                  <a:chOff x="2856930" y="4653887"/>
                  <a:chExt cx="1223749" cy="968988"/>
                </a:xfrm>
              </p:grpSpPr>
              <p:sp>
                <p:nvSpPr>
                  <p:cNvPr id="38" name="Arc 37">
                    <a:extLst>
                      <a:ext uri="{FF2B5EF4-FFF2-40B4-BE49-F238E27FC236}">
                        <a16:creationId xmlns:a16="http://schemas.microsoft.com/office/drawing/2014/main" id="{3B889611-B314-4899-A94A-F78FD1E9AA7B}"/>
                      </a:ext>
                    </a:extLst>
                  </p:cNvPr>
                  <p:cNvSpPr/>
                  <p:nvPr/>
                </p:nvSpPr>
                <p:spPr>
                  <a:xfrm>
                    <a:off x="3138985" y="5145204"/>
                    <a:ext cx="655093" cy="477671"/>
                  </a:xfrm>
                  <a:prstGeom prst="arc">
                    <a:avLst>
                      <a:gd name="adj1" fmla="val 11785543"/>
                      <a:gd name="adj2" fmla="val 19934489"/>
                    </a:avLst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9" name="Arc 38">
                    <a:extLst>
                      <a:ext uri="{FF2B5EF4-FFF2-40B4-BE49-F238E27FC236}">
                        <a16:creationId xmlns:a16="http://schemas.microsoft.com/office/drawing/2014/main" id="{0C45C9C5-82F5-4A64-9D40-EABCB4C230E9}"/>
                      </a:ext>
                    </a:extLst>
                  </p:cNvPr>
                  <p:cNvSpPr/>
                  <p:nvPr/>
                </p:nvSpPr>
                <p:spPr>
                  <a:xfrm>
                    <a:off x="2991135" y="4913195"/>
                    <a:ext cx="966716" cy="684660"/>
                  </a:xfrm>
                  <a:prstGeom prst="arc">
                    <a:avLst>
                      <a:gd name="adj1" fmla="val 11785543"/>
                      <a:gd name="adj2" fmla="val 19934489"/>
                    </a:avLst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0" name="Arc 39">
                    <a:extLst>
                      <a:ext uri="{FF2B5EF4-FFF2-40B4-BE49-F238E27FC236}">
                        <a16:creationId xmlns:a16="http://schemas.microsoft.com/office/drawing/2014/main" id="{1EB1AD4C-E3AA-4485-95BA-C00B6153CF56}"/>
                      </a:ext>
                    </a:extLst>
                  </p:cNvPr>
                  <p:cNvSpPr/>
                  <p:nvPr/>
                </p:nvSpPr>
                <p:spPr>
                  <a:xfrm>
                    <a:off x="2856930" y="4653887"/>
                    <a:ext cx="1223749" cy="837060"/>
                  </a:xfrm>
                  <a:prstGeom prst="arc">
                    <a:avLst>
                      <a:gd name="adj1" fmla="val 11785543"/>
                      <a:gd name="adj2" fmla="val 19934489"/>
                    </a:avLst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8B9627AA-F447-437E-B9B0-00F788036B28}"/>
                </a:ext>
              </a:extLst>
            </p:cNvPr>
            <p:cNvSpPr/>
            <p:nvPr/>
          </p:nvSpPr>
          <p:spPr>
            <a:xfrm rot="3536145">
              <a:off x="1278555" y="5160921"/>
              <a:ext cx="1351045" cy="981768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61FF3E94-E942-4691-9D24-DE1D70CB8D06}"/>
                </a:ext>
              </a:extLst>
            </p:cNvPr>
            <p:cNvGrpSpPr/>
            <p:nvPr/>
          </p:nvGrpSpPr>
          <p:grpSpPr>
            <a:xfrm>
              <a:off x="1237801" y="3690995"/>
              <a:ext cx="6129435" cy="3105026"/>
              <a:chOff x="1708245" y="1344144"/>
              <a:chExt cx="6129435" cy="3105026"/>
            </a:xfrm>
          </p:grpSpPr>
          <p:cxnSp>
            <p:nvCxnSpPr>
              <p:cNvPr id="46" name="Connecteur droit avec flèche 45">
                <a:extLst>
                  <a:ext uri="{FF2B5EF4-FFF2-40B4-BE49-F238E27FC236}">
                    <a16:creationId xmlns:a16="http://schemas.microsoft.com/office/drawing/2014/main" id="{B18759A7-5BAE-4AD0-B373-03597B372752}"/>
                  </a:ext>
                </a:extLst>
              </p:cNvPr>
              <p:cNvCxnSpPr/>
              <p:nvPr/>
            </p:nvCxnSpPr>
            <p:spPr>
              <a:xfrm flipH="1">
                <a:off x="2047164" y="3616657"/>
                <a:ext cx="2402006" cy="8188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D573EC43-8F68-4FC4-9156-98AB08408FDA}"/>
                  </a:ext>
                </a:extLst>
              </p:cNvPr>
              <p:cNvGrpSpPr/>
              <p:nvPr/>
            </p:nvGrpSpPr>
            <p:grpSpPr>
              <a:xfrm>
                <a:off x="1708245" y="1803779"/>
                <a:ext cx="1044148" cy="2645391"/>
                <a:chOff x="1708245" y="1803779"/>
                <a:chExt cx="1044148" cy="2645391"/>
              </a:xfrm>
            </p:grpSpPr>
            <p:sp>
              <p:nvSpPr>
                <p:cNvPr id="50" name="Forme libre 19">
                  <a:extLst>
                    <a:ext uri="{FF2B5EF4-FFF2-40B4-BE49-F238E27FC236}">
                      <a16:creationId xmlns:a16="http://schemas.microsoft.com/office/drawing/2014/main" id="{57A192FF-F30B-4851-87AD-3D75A59BCEBE}"/>
                    </a:ext>
                  </a:extLst>
                </p:cNvPr>
                <p:cNvSpPr/>
                <p:nvPr/>
              </p:nvSpPr>
              <p:spPr>
                <a:xfrm>
                  <a:off x="2615952" y="2181078"/>
                  <a:ext cx="136441" cy="1831364"/>
                </a:xfrm>
                <a:custGeom>
                  <a:avLst/>
                  <a:gdLst>
                    <a:gd name="connsiteX0" fmla="*/ 113602 w 136441"/>
                    <a:gd name="connsiteY0" fmla="*/ 1831364 h 1831364"/>
                    <a:gd name="connsiteX1" fmla="*/ 72658 w 136441"/>
                    <a:gd name="connsiteY1" fmla="*/ 1490170 h 1831364"/>
                    <a:gd name="connsiteX2" fmla="*/ 113602 w 136441"/>
                    <a:gd name="connsiteY2" fmla="*/ 998850 h 1831364"/>
                    <a:gd name="connsiteX3" fmla="*/ 4419 w 136441"/>
                    <a:gd name="connsiteY3" fmla="*/ 616713 h 1831364"/>
                    <a:gd name="connsiteX4" fmla="*/ 31715 w 136441"/>
                    <a:gd name="connsiteY4" fmla="*/ 261871 h 1831364"/>
                    <a:gd name="connsiteX5" fmla="*/ 127249 w 136441"/>
                    <a:gd name="connsiteY5" fmla="*/ 16212 h 1831364"/>
                    <a:gd name="connsiteX6" fmla="*/ 127249 w 136441"/>
                    <a:gd name="connsiteY6" fmla="*/ 43507 h 183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441" h="1831364">
                      <a:moveTo>
                        <a:pt x="113602" y="1831364"/>
                      </a:moveTo>
                      <a:cubicBezTo>
                        <a:pt x="93130" y="1730143"/>
                        <a:pt x="72658" y="1628922"/>
                        <a:pt x="72658" y="1490170"/>
                      </a:cubicBezTo>
                      <a:cubicBezTo>
                        <a:pt x="72658" y="1351418"/>
                        <a:pt x="124975" y="1144426"/>
                        <a:pt x="113602" y="998850"/>
                      </a:cubicBezTo>
                      <a:cubicBezTo>
                        <a:pt x="102229" y="853274"/>
                        <a:pt x="18067" y="739543"/>
                        <a:pt x="4419" y="616713"/>
                      </a:cubicBezTo>
                      <a:cubicBezTo>
                        <a:pt x="-9229" y="493883"/>
                        <a:pt x="11243" y="361954"/>
                        <a:pt x="31715" y="261871"/>
                      </a:cubicBezTo>
                      <a:cubicBezTo>
                        <a:pt x="52187" y="161787"/>
                        <a:pt x="111327" y="52606"/>
                        <a:pt x="127249" y="16212"/>
                      </a:cubicBezTo>
                      <a:cubicBezTo>
                        <a:pt x="143171" y="-20182"/>
                        <a:pt x="135210" y="11662"/>
                        <a:pt x="127249" y="43507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1" name="Forme libre 21">
                  <a:extLst>
                    <a:ext uri="{FF2B5EF4-FFF2-40B4-BE49-F238E27FC236}">
                      <a16:creationId xmlns:a16="http://schemas.microsoft.com/office/drawing/2014/main" id="{8E4EA765-276E-4A36-89E5-563CC72C1FFA}"/>
                    </a:ext>
                  </a:extLst>
                </p:cNvPr>
                <p:cNvSpPr/>
                <p:nvPr/>
              </p:nvSpPr>
              <p:spPr>
                <a:xfrm>
                  <a:off x="2402007" y="2047164"/>
                  <a:ext cx="134296" cy="2090382"/>
                </a:xfrm>
                <a:custGeom>
                  <a:avLst/>
                  <a:gdLst>
                    <a:gd name="connsiteX0" fmla="*/ 113602 w 136441"/>
                    <a:gd name="connsiteY0" fmla="*/ 1831364 h 1831364"/>
                    <a:gd name="connsiteX1" fmla="*/ 72658 w 136441"/>
                    <a:gd name="connsiteY1" fmla="*/ 1490170 h 1831364"/>
                    <a:gd name="connsiteX2" fmla="*/ 113602 w 136441"/>
                    <a:gd name="connsiteY2" fmla="*/ 998850 h 1831364"/>
                    <a:gd name="connsiteX3" fmla="*/ 4419 w 136441"/>
                    <a:gd name="connsiteY3" fmla="*/ 616713 h 1831364"/>
                    <a:gd name="connsiteX4" fmla="*/ 31715 w 136441"/>
                    <a:gd name="connsiteY4" fmla="*/ 261871 h 1831364"/>
                    <a:gd name="connsiteX5" fmla="*/ 127249 w 136441"/>
                    <a:gd name="connsiteY5" fmla="*/ 16212 h 1831364"/>
                    <a:gd name="connsiteX6" fmla="*/ 127249 w 136441"/>
                    <a:gd name="connsiteY6" fmla="*/ 43507 h 183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441" h="1831364">
                      <a:moveTo>
                        <a:pt x="113602" y="1831364"/>
                      </a:moveTo>
                      <a:cubicBezTo>
                        <a:pt x="93130" y="1730143"/>
                        <a:pt x="72658" y="1628922"/>
                        <a:pt x="72658" y="1490170"/>
                      </a:cubicBezTo>
                      <a:cubicBezTo>
                        <a:pt x="72658" y="1351418"/>
                        <a:pt x="124975" y="1144426"/>
                        <a:pt x="113602" y="998850"/>
                      </a:cubicBezTo>
                      <a:cubicBezTo>
                        <a:pt x="102229" y="853274"/>
                        <a:pt x="18067" y="739543"/>
                        <a:pt x="4419" y="616713"/>
                      </a:cubicBezTo>
                      <a:cubicBezTo>
                        <a:pt x="-9229" y="493883"/>
                        <a:pt x="11243" y="361954"/>
                        <a:pt x="31715" y="261871"/>
                      </a:cubicBezTo>
                      <a:cubicBezTo>
                        <a:pt x="52187" y="161787"/>
                        <a:pt x="111327" y="52606"/>
                        <a:pt x="127249" y="16212"/>
                      </a:cubicBezTo>
                      <a:cubicBezTo>
                        <a:pt x="143171" y="-20182"/>
                        <a:pt x="135210" y="11662"/>
                        <a:pt x="127249" y="43507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2" name="Forme libre 22">
                  <a:extLst>
                    <a:ext uri="{FF2B5EF4-FFF2-40B4-BE49-F238E27FC236}">
                      <a16:creationId xmlns:a16="http://schemas.microsoft.com/office/drawing/2014/main" id="{5333FBA9-5378-4346-BA09-B1589A867FE8}"/>
                    </a:ext>
                  </a:extLst>
                </p:cNvPr>
                <p:cNvSpPr/>
                <p:nvPr/>
              </p:nvSpPr>
              <p:spPr>
                <a:xfrm>
                  <a:off x="2172269" y="1981199"/>
                  <a:ext cx="161497" cy="2276901"/>
                </a:xfrm>
                <a:custGeom>
                  <a:avLst/>
                  <a:gdLst>
                    <a:gd name="connsiteX0" fmla="*/ 113602 w 136441"/>
                    <a:gd name="connsiteY0" fmla="*/ 1831364 h 1831364"/>
                    <a:gd name="connsiteX1" fmla="*/ 72658 w 136441"/>
                    <a:gd name="connsiteY1" fmla="*/ 1490170 h 1831364"/>
                    <a:gd name="connsiteX2" fmla="*/ 113602 w 136441"/>
                    <a:gd name="connsiteY2" fmla="*/ 998850 h 1831364"/>
                    <a:gd name="connsiteX3" fmla="*/ 4419 w 136441"/>
                    <a:gd name="connsiteY3" fmla="*/ 616713 h 1831364"/>
                    <a:gd name="connsiteX4" fmla="*/ 31715 w 136441"/>
                    <a:gd name="connsiteY4" fmla="*/ 261871 h 1831364"/>
                    <a:gd name="connsiteX5" fmla="*/ 127249 w 136441"/>
                    <a:gd name="connsiteY5" fmla="*/ 16212 h 1831364"/>
                    <a:gd name="connsiteX6" fmla="*/ 127249 w 136441"/>
                    <a:gd name="connsiteY6" fmla="*/ 43507 h 183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441" h="1831364">
                      <a:moveTo>
                        <a:pt x="113602" y="1831364"/>
                      </a:moveTo>
                      <a:cubicBezTo>
                        <a:pt x="93130" y="1730143"/>
                        <a:pt x="72658" y="1628922"/>
                        <a:pt x="72658" y="1490170"/>
                      </a:cubicBezTo>
                      <a:cubicBezTo>
                        <a:pt x="72658" y="1351418"/>
                        <a:pt x="124975" y="1144426"/>
                        <a:pt x="113602" y="998850"/>
                      </a:cubicBezTo>
                      <a:cubicBezTo>
                        <a:pt x="102229" y="853274"/>
                        <a:pt x="18067" y="739543"/>
                        <a:pt x="4419" y="616713"/>
                      </a:cubicBezTo>
                      <a:cubicBezTo>
                        <a:pt x="-9229" y="493883"/>
                        <a:pt x="11243" y="361954"/>
                        <a:pt x="31715" y="261871"/>
                      </a:cubicBezTo>
                      <a:cubicBezTo>
                        <a:pt x="52187" y="161787"/>
                        <a:pt x="111327" y="52606"/>
                        <a:pt x="127249" y="16212"/>
                      </a:cubicBezTo>
                      <a:cubicBezTo>
                        <a:pt x="143171" y="-20182"/>
                        <a:pt x="135210" y="11662"/>
                        <a:pt x="127249" y="43507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Forme libre 23">
                  <a:extLst>
                    <a:ext uri="{FF2B5EF4-FFF2-40B4-BE49-F238E27FC236}">
                      <a16:creationId xmlns:a16="http://schemas.microsoft.com/office/drawing/2014/main" id="{9BBC521D-363F-4507-94E5-8E49BD8E5BB2}"/>
                    </a:ext>
                  </a:extLst>
                </p:cNvPr>
                <p:cNvSpPr/>
                <p:nvPr/>
              </p:nvSpPr>
              <p:spPr>
                <a:xfrm>
                  <a:off x="1951630" y="1883391"/>
                  <a:ext cx="136478" cy="2483891"/>
                </a:xfrm>
                <a:custGeom>
                  <a:avLst/>
                  <a:gdLst>
                    <a:gd name="connsiteX0" fmla="*/ 113602 w 136441"/>
                    <a:gd name="connsiteY0" fmla="*/ 1831364 h 1831364"/>
                    <a:gd name="connsiteX1" fmla="*/ 72658 w 136441"/>
                    <a:gd name="connsiteY1" fmla="*/ 1490170 h 1831364"/>
                    <a:gd name="connsiteX2" fmla="*/ 113602 w 136441"/>
                    <a:gd name="connsiteY2" fmla="*/ 998850 h 1831364"/>
                    <a:gd name="connsiteX3" fmla="*/ 4419 w 136441"/>
                    <a:gd name="connsiteY3" fmla="*/ 616713 h 1831364"/>
                    <a:gd name="connsiteX4" fmla="*/ 31715 w 136441"/>
                    <a:gd name="connsiteY4" fmla="*/ 261871 h 1831364"/>
                    <a:gd name="connsiteX5" fmla="*/ 127249 w 136441"/>
                    <a:gd name="connsiteY5" fmla="*/ 16212 h 1831364"/>
                    <a:gd name="connsiteX6" fmla="*/ 127249 w 136441"/>
                    <a:gd name="connsiteY6" fmla="*/ 43507 h 183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441" h="1831364">
                      <a:moveTo>
                        <a:pt x="113602" y="1831364"/>
                      </a:moveTo>
                      <a:cubicBezTo>
                        <a:pt x="93130" y="1730143"/>
                        <a:pt x="72658" y="1628922"/>
                        <a:pt x="72658" y="1490170"/>
                      </a:cubicBezTo>
                      <a:cubicBezTo>
                        <a:pt x="72658" y="1351418"/>
                        <a:pt x="124975" y="1144426"/>
                        <a:pt x="113602" y="998850"/>
                      </a:cubicBezTo>
                      <a:cubicBezTo>
                        <a:pt x="102229" y="853274"/>
                        <a:pt x="18067" y="739543"/>
                        <a:pt x="4419" y="616713"/>
                      </a:cubicBezTo>
                      <a:cubicBezTo>
                        <a:pt x="-9229" y="493883"/>
                        <a:pt x="11243" y="361954"/>
                        <a:pt x="31715" y="261871"/>
                      </a:cubicBezTo>
                      <a:cubicBezTo>
                        <a:pt x="52187" y="161787"/>
                        <a:pt x="111327" y="52606"/>
                        <a:pt x="127249" y="16212"/>
                      </a:cubicBezTo>
                      <a:cubicBezTo>
                        <a:pt x="143171" y="-20182"/>
                        <a:pt x="135210" y="11662"/>
                        <a:pt x="127249" y="43507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Forme libre 24">
                  <a:extLst>
                    <a:ext uri="{FF2B5EF4-FFF2-40B4-BE49-F238E27FC236}">
                      <a16:creationId xmlns:a16="http://schemas.microsoft.com/office/drawing/2014/main" id="{D99152AC-E4C6-4E53-AFD3-66262A0DA074}"/>
                    </a:ext>
                  </a:extLst>
                </p:cNvPr>
                <p:cNvSpPr/>
                <p:nvPr/>
              </p:nvSpPr>
              <p:spPr>
                <a:xfrm>
                  <a:off x="1708245" y="1803779"/>
                  <a:ext cx="134203" cy="2645391"/>
                </a:xfrm>
                <a:custGeom>
                  <a:avLst/>
                  <a:gdLst>
                    <a:gd name="connsiteX0" fmla="*/ 113602 w 136441"/>
                    <a:gd name="connsiteY0" fmla="*/ 1831364 h 1831364"/>
                    <a:gd name="connsiteX1" fmla="*/ 72658 w 136441"/>
                    <a:gd name="connsiteY1" fmla="*/ 1490170 h 1831364"/>
                    <a:gd name="connsiteX2" fmla="*/ 113602 w 136441"/>
                    <a:gd name="connsiteY2" fmla="*/ 998850 h 1831364"/>
                    <a:gd name="connsiteX3" fmla="*/ 4419 w 136441"/>
                    <a:gd name="connsiteY3" fmla="*/ 616713 h 1831364"/>
                    <a:gd name="connsiteX4" fmla="*/ 31715 w 136441"/>
                    <a:gd name="connsiteY4" fmla="*/ 261871 h 1831364"/>
                    <a:gd name="connsiteX5" fmla="*/ 127249 w 136441"/>
                    <a:gd name="connsiteY5" fmla="*/ 16212 h 1831364"/>
                    <a:gd name="connsiteX6" fmla="*/ 127249 w 136441"/>
                    <a:gd name="connsiteY6" fmla="*/ 43507 h 183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441" h="1831364">
                      <a:moveTo>
                        <a:pt x="113602" y="1831364"/>
                      </a:moveTo>
                      <a:cubicBezTo>
                        <a:pt x="93130" y="1730143"/>
                        <a:pt x="72658" y="1628922"/>
                        <a:pt x="72658" y="1490170"/>
                      </a:cubicBezTo>
                      <a:cubicBezTo>
                        <a:pt x="72658" y="1351418"/>
                        <a:pt x="124975" y="1144426"/>
                        <a:pt x="113602" y="998850"/>
                      </a:cubicBezTo>
                      <a:cubicBezTo>
                        <a:pt x="102229" y="853274"/>
                        <a:pt x="18067" y="739543"/>
                        <a:pt x="4419" y="616713"/>
                      </a:cubicBezTo>
                      <a:cubicBezTo>
                        <a:pt x="-9229" y="493883"/>
                        <a:pt x="11243" y="361954"/>
                        <a:pt x="31715" y="261871"/>
                      </a:cubicBezTo>
                      <a:cubicBezTo>
                        <a:pt x="52187" y="161787"/>
                        <a:pt x="111327" y="52606"/>
                        <a:pt x="127249" y="16212"/>
                      </a:cubicBezTo>
                      <a:cubicBezTo>
                        <a:pt x="143171" y="-20182"/>
                        <a:pt x="135210" y="11662"/>
                        <a:pt x="127249" y="43507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9903EF16-D287-4C42-AC1C-4D6045A67F9B}"/>
                      </a:ext>
                    </a:extLst>
                  </p:cNvPr>
                  <p:cNvSpPr txBox="1"/>
                  <p:nvPr/>
                </p:nvSpPr>
                <p:spPr>
                  <a:xfrm>
                    <a:off x="4647063" y="3330056"/>
                    <a:ext cx="3190617" cy="414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oMath>
                      </m:oMathPara>
                    </a14:m>
                    <a:endParaRPr lang="fr-FR" sz="2400" dirty="0"/>
                  </a:p>
                </p:txBody>
              </p:sp>
            </mc:Choice>
            <mc:Fallback xmlns="">
              <p:sp>
                <p:nvSpPr>
                  <p:cNvPr id="30" name="ZoneTexte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7063" y="3330056"/>
                    <a:ext cx="3190617" cy="41408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AF9EDF26-E0C1-4C5E-803F-1F4D19BE312C}"/>
                      </a:ext>
                    </a:extLst>
                  </p:cNvPr>
                  <p:cNvSpPr/>
                  <p:nvPr/>
                </p:nvSpPr>
                <p:spPr>
                  <a:xfrm>
                    <a:off x="1983654" y="1344144"/>
                    <a:ext cx="1096006" cy="5754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fr-FR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fr-FR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fr-FR" sz="2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3654" y="1344144"/>
                    <a:ext cx="1096006" cy="57547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2A6CBC0-2F02-4949-8DED-5EE044CE1A71}"/>
                    </a:ext>
                  </a:extLst>
                </p:cNvPr>
                <p:cNvSpPr/>
                <p:nvPr/>
              </p:nvSpPr>
              <p:spPr>
                <a:xfrm>
                  <a:off x="123413" y="5235467"/>
                  <a:ext cx="1116268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fr-F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fr-F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2A6CBC0-2F02-4949-8DED-5EE044CE1A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413" y="5235467"/>
                  <a:ext cx="1116268" cy="5754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B25EEB5-0ACC-4524-A618-A4804B029C88}"/>
                </a:ext>
              </a:extLst>
            </p:cNvPr>
            <p:cNvSpPr/>
            <p:nvPr/>
          </p:nvSpPr>
          <p:spPr>
            <a:xfrm rot="3536145">
              <a:off x="1272517" y="4983698"/>
              <a:ext cx="1638350" cy="1092831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FEECC950-90CB-403B-944F-BD3C3B06239C}"/>
                </a:ext>
              </a:extLst>
            </p:cNvPr>
            <p:cNvSpPr/>
            <p:nvPr/>
          </p:nvSpPr>
          <p:spPr>
            <a:xfrm rot="3536145">
              <a:off x="1357950" y="4786367"/>
              <a:ext cx="1892838" cy="1175867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77150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792016"/>
            <a:ext cx="7772400" cy="1470025"/>
          </a:xfrm>
        </p:spPr>
        <p:txBody>
          <a:bodyPr/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OQA module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962" y="3663051"/>
            <a:ext cx="6516805" cy="2074459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Thierry Grosjean</a:t>
            </a:r>
          </a:p>
          <a:p>
            <a:r>
              <a:rPr lang="fr-FR" dirty="0"/>
              <a:t>DR, CNRS</a:t>
            </a:r>
          </a:p>
          <a:p>
            <a:r>
              <a:rPr lang="fr-FR" dirty="0"/>
              <a:t>Institut FEMTO-ST</a:t>
            </a:r>
          </a:p>
          <a:p>
            <a:r>
              <a:rPr lang="fr-FR" dirty="0"/>
              <a:t>03 81 66 64 17</a:t>
            </a:r>
          </a:p>
          <a:p>
            <a:r>
              <a:rPr lang="fr-FR" dirty="0"/>
              <a:t>thierry.grosjean@univ-fcomte.fr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2014101" y="1988025"/>
            <a:ext cx="494652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rgbClr val="FF0000"/>
                </a:solidFill>
              </a:rPr>
              <a:t>Classical</a:t>
            </a:r>
            <a:r>
              <a:rPr lang="fr-FR" sz="3200" dirty="0">
                <a:solidFill>
                  <a:srgbClr val="FF0000"/>
                </a:solidFill>
              </a:rPr>
              <a:t> description of a quantum </a:t>
            </a:r>
            <a:r>
              <a:rPr lang="fr-FR" sz="3200" dirty="0" err="1">
                <a:solidFill>
                  <a:srgbClr val="FF0000"/>
                </a:solidFill>
              </a:rPr>
              <a:t>emitter</a:t>
            </a:r>
            <a:endParaRPr lang="fr-F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99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9543" y="950958"/>
            <a:ext cx="8604913" cy="5145042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400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of a quantum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emitter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(QE)</a:t>
            </a:r>
          </a:p>
          <a:p>
            <a:pPr lvl="1"/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3 types of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emitters</a:t>
            </a:r>
            <a:endParaRPr lang="fr-FR" sz="2000" dirty="0">
              <a:solidFill>
                <a:schemeClr val="tx2">
                  <a:lumMod val="75000"/>
                </a:schemeClr>
              </a:solidFill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 err="1">
                <a:solidFill>
                  <a:srgbClr val="FF0000"/>
                </a:solidFill>
              </a:rPr>
              <a:t>Individual</a:t>
            </a:r>
            <a:r>
              <a:rPr lang="fr-FR" sz="2400" dirty="0">
                <a:solidFill>
                  <a:srgbClr val="FF0000"/>
                </a:solidFill>
              </a:rPr>
              <a:t> QE in an </a:t>
            </a:r>
            <a:r>
              <a:rPr lang="fr-FR" sz="2400" dirty="0" err="1">
                <a:solidFill>
                  <a:srgbClr val="FF0000"/>
                </a:solidFill>
              </a:rPr>
              <a:t>inhomogeneous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environment</a:t>
            </a:r>
            <a:endParaRPr lang="fr-FR" sz="2400" dirty="0">
              <a:solidFill>
                <a:srgbClr val="FF0000"/>
              </a:solidFill>
            </a:endParaRPr>
          </a:p>
          <a:p>
            <a:pPr marL="57150" indent="0">
              <a:buNone/>
            </a:pPr>
            <a:endParaRPr lang="fr-FR" sz="900" dirty="0">
              <a:solidFill>
                <a:srgbClr val="FF0000"/>
              </a:solidFill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Description via the quantum </a:t>
            </a:r>
            <a:r>
              <a:rPr lang="fr-F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ElectroDynamics</a:t>
            </a: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 (ED) </a:t>
            </a:r>
            <a:r>
              <a:rPr lang="fr-FR" sz="1800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fr-F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just</a:t>
            </a:r>
            <a:r>
              <a:rPr lang="fr-FR" sz="1800" dirty="0">
                <a:solidFill>
                  <a:srgbClr val="FF0000"/>
                </a:solidFill>
                <a:sym typeface="Wingdings" panose="05000000000000000000" pitchFamily="2" charset="2"/>
              </a:rPr>
              <a:t> basic </a:t>
            </a:r>
            <a:r>
              <a:rPr lang="fr-F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considerations</a:t>
            </a:r>
            <a:r>
              <a:rPr lang="fr-FR" sz="1800" dirty="0">
                <a:solidFill>
                  <a:srgbClr val="FF0000"/>
                </a:solidFill>
                <a:sym typeface="Wingdings" panose="05000000000000000000" pitchFamily="2" charset="2"/>
              </a:rPr>
              <a:t>…)</a:t>
            </a:r>
            <a:endParaRPr lang="fr-F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028700" lvl="1" indent="-571500"/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Description of the </a:t>
            </a:r>
            <a:r>
              <a:rPr lang="fr-FR" sz="2000" dirty="0" err="1">
                <a:solidFill>
                  <a:schemeClr val="tx2">
                    <a:lumMod val="50000"/>
                  </a:schemeClr>
                </a:solidFill>
              </a:rPr>
              <a:t>spontaneous</a:t>
            </a:r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tx2">
                    <a:lumMod val="50000"/>
                  </a:schemeClr>
                </a:solidFill>
              </a:rPr>
              <a:t>emission</a:t>
            </a:r>
            <a:endParaRPr lang="fr-FR" sz="2000" dirty="0">
              <a:solidFill>
                <a:schemeClr val="tx2">
                  <a:lumMod val="50000"/>
                </a:schemeClr>
              </a:solidFill>
            </a:endParaRPr>
          </a:p>
          <a:p>
            <a:pPr marL="1028700" lvl="1" indent="-571500"/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Description of the excitation</a:t>
            </a:r>
          </a:p>
          <a:p>
            <a:pPr marL="1028700" lvl="1" indent="-571500"/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Description of fluorescence </a:t>
            </a:r>
            <a:r>
              <a:rPr lang="fr-FR" sz="2000" dirty="0" err="1">
                <a:solidFill>
                  <a:schemeClr val="tx2">
                    <a:lumMod val="50000"/>
                  </a:schemeClr>
                </a:solidFill>
              </a:rPr>
              <a:t>emission</a:t>
            </a:r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marL="457200" lvl="1" indent="0">
              <a:buNone/>
            </a:pPr>
            <a:endParaRPr lang="fr-FR" sz="800" dirty="0">
              <a:solidFill>
                <a:schemeClr val="tx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Description of the </a:t>
            </a:r>
            <a:r>
              <a:rPr lang="fr-F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spontaneous</a:t>
            </a: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emission</a:t>
            </a: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 by the </a:t>
            </a:r>
            <a:r>
              <a:rPr lang="fr-F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classical</a:t>
            </a: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 ED</a:t>
            </a:r>
          </a:p>
          <a:p>
            <a:pPr marL="1028700" lvl="1" indent="-571500"/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Classical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electrodynamics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?</a:t>
            </a:r>
          </a:p>
          <a:p>
            <a:pPr marL="1028700" lvl="1" indent="-571500"/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Link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between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quantum and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classical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ED  </a:t>
            </a:r>
            <a:endParaRPr lang="fr-FR" sz="1800" dirty="0">
              <a:solidFill>
                <a:srgbClr val="00B050"/>
              </a:solidFill>
            </a:endParaRPr>
          </a:p>
          <a:p>
            <a:pPr marL="1028700" lvl="1" indent="-571500"/>
            <a:endParaRPr lang="fr-FR" sz="24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1028700" lvl="1" indent="-571500"/>
            <a:endParaRPr lang="fr-FR" sz="2400" dirty="0">
              <a:solidFill>
                <a:schemeClr val="tx2">
                  <a:lumMod val="75000"/>
                </a:schemeClr>
              </a:solidFill>
            </a:endParaRPr>
          </a:p>
          <a:p>
            <a:pPr marL="57150" indent="0">
              <a:buNone/>
            </a:pPr>
            <a:endParaRPr lang="fr-FR" sz="2400" dirty="0">
              <a:solidFill>
                <a:srgbClr val="FF0000"/>
              </a:solidFill>
            </a:endParaRPr>
          </a:p>
          <a:p>
            <a:pPr lvl="1"/>
            <a:endParaRPr lang="fr-FR" sz="2400" dirty="0"/>
          </a:p>
          <a:p>
            <a:pPr lvl="1"/>
            <a:endParaRPr lang="fr-FR" sz="2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21893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5313" y="2690292"/>
            <a:ext cx="8229600" cy="1143000"/>
          </a:xfrm>
        </p:spPr>
        <p:txBody>
          <a:bodyPr/>
          <a:lstStyle/>
          <a:p>
            <a:r>
              <a:rPr lang="fr-FR" dirty="0"/>
              <a:t>I- Introduction</a:t>
            </a:r>
          </a:p>
        </p:txBody>
      </p:sp>
    </p:spTree>
    <p:extLst>
      <p:ext uri="{BB962C8B-B14F-4D97-AF65-F5344CB8AC3E}">
        <p14:creationId xmlns:p14="http://schemas.microsoft.com/office/powerpoint/2010/main" val="787495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96749" y="832458"/>
            <a:ext cx="87484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F0000"/>
                </a:solidFill>
              </a:rPr>
              <a:t>Quantum </a:t>
            </a:r>
            <a:r>
              <a:rPr lang="fr-FR" sz="3600" dirty="0" err="1">
                <a:solidFill>
                  <a:srgbClr val="FF0000"/>
                </a:solidFill>
              </a:rPr>
              <a:t>emitter</a:t>
            </a:r>
            <a:r>
              <a:rPr lang="fr-FR" sz="3600" dirty="0">
                <a:solidFill>
                  <a:srgbClr val="FF0000"/>
                </a:solidFill>
              </a:rPr>
              <a:t>: </a:t>
            </a:r>
          </a:p>
          <a:p>
            <a:endParaRPr lang="fr-FR" sz="3600" dirty="0">
              <a:solidFill>
                <a:srgbClr val="FF0000"/>
              </a:solidFill>
            </a:endParaRPr>
          </a:p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- Light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emitter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(in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case)</a:t>
            </a:r>
          </a:p>
          <a:p>
            <a:pPr>
              <a:buFontTx/>
              <a:buChar char="-"/>
            </a:pP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Point-like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emitter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 (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nanometer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scale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) :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atoms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molecules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, nanoparticules.</a:t>
            </a:r>
          </a:p>
          <a:p>
            <a:pPr>
              <a:buFontTx/>
              <a:buChar char="-"/>
            </a:pP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Internal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energy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light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matter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interaction: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ground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excited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states: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emission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shows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discrete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spectral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peaks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« states »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electrons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orbitals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defined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by quantum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numbers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n,l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, 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, 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Single photon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emissions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Spontaneous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emission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of photons (no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stimulated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emission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central in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nano-optics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or nano-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photonics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509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Fluorescence-diagram-400p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7226" y="2408167"/>
            <a:ext cx="3679385" cy="320106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622912" y="5846474"/>
            <a:ext cx="1714500" cy="7391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64472" y="1057935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The model of a fluorescent </a:t>
            </a:r>
            <a:r>
              <a:rPr lang="fr-FR" sz="2400" dirty="0" err="1"/>
              <a:t>emitter</a:t>
            </a:r>
            <a:r>
              <a:rPr lang="fr-FR" sz="2400" dirty="0"/>
              <a:t>: </a:t>
            </a:r>
          </a:p>
          <a:p>
            <a:r>
              <a:rPr lang="fr-FR" sz="2400" dirty="0">
                <a:sym typeface="Wingdings" pitchFamily="2" charset="2"/>
              </a:rPr>
              <a:t>2 </a:t>
            </a:r>
            <a:r>
              <a:rPr lang="fr-FR" sz="2400" dirty="0" err="1">
                <a:sym typeface="Wingdings" pitchFamily="2" charset="2"/>
              </a:rPr>
              <a:t>energy</a:t>
            </a:r>
            <a:r>
              <a:rPr lang="fr-FR" sz="2400" dirty="0">
                <a:sym typeface="Wingdings" pitchFamily="2" charset="2"/>
              </a:rPr>
              <a:t> states </a:t>
            </a:r>
            <a:r>
              <a:rPr lang="fr-FR" dirty="0"/>
              <a:t>(</a:t>
            </a:r>
            <a:r>
              <a:rPr lang="fr-FR" dirty="0" err="1"/>
              <a:t>fundamental</a:t>
            </a:r>
            <a:r>
              <a:rPr lang="fr-FR" dirty="0"/>
              <a:t> / </a:t>
            </a:r>
            <a:r>
              <a:rPr lang="fr-FR" dirty="0" err="1"/>
              <a:t>excited</a:t>
            </a:r>
            <a:r>
              <a:rPr lang="fr-FR" dirty="0"/>
              <a:t> states)</a:t>
            </a: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992089" y="303021"/>
            <a:ext cx="700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Single photon </a:t>
            </a:r>
            <a:r>
              <a:rPr lang="fr-FR" sz="2800" dirty="0" err="1">
                <a:solidFill>
                  <a:srgbClr val="FF0000"/>
                </a:solidFill>
              </a:rPr>
              <a:t>emission</a:t>
            </a:r>
            <a:r>
              <a:rPr lang="fr-FR" sz="2800" dirty="0">
                <a:solidFill>
                  <a:srgbClr val="FF0000"/>
                </a:solidFill>
              </a:rPr>
              <a:t>: </a:t>
            </a:r>
            <a:r>
              <a:rPr lang="fr-FR" sz="2800" b="1" dirty="0">
                <a:solidFill>
                  <a:srgbClr val="FF0000"/>
                </a:solidFill>
              </a:rPr>
              <a:t>fluorescence</a:t>
            </a:r>
          </a:p>
        </p:txBody>
      </p:sp>
      <p:sp>
        <p:nvSpPr>
          <p:cNvPr id="22" name="Forme libre 21"/>
          <p:cNvSpPr/>
          <p:nvPr/>
        </p:nvSpPr>
        <p:spPr>
          <a:xfrm>
            <a:off x="3048000" y="4446104"/>
            <a:ext cx="603533" cy="384175"/>
          </a:xfrm>
          <a:custGeom>
            <a:avLst/>
            <a:gdLst>
              <a:gd name="connsiteX0" fmla="*/ 0 w 847725"/>
              <a:gd name="connsiteY0" fmla="*/ 288925 h 650875"/>
              <a:gd name="connsiteX1" fmla="*/ 257175 w 847725"/>
              <a:gd name="connsiteY1" fmla="*/ 50800 h 650875"/>
              <a:gd name="connsiteX2" fmla="*/ 390525 w 847725"/>
              <a:gd name="connsiteY2" fmla="*/ 593725 h 650875"/>
              <a:gd name="connsiteX3" fmla="*/ 685800 w 847725"/>
              <a:gd name="connsiteY3" fmla="*/ 393700 h 650875"/>
              <a:gd name="connsiteX4" fmla="*/ 847725 w 847725"/>
              <a:gd name="connsiteY4" fmla="*/ 422275 h 65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725" h="650875">
                <a:moveTo>
                  <a:pt x="0" y="288925"/>
                </a:moveTo>
                <a:cubicBezTo>
                  <a:pt x="96044" y="144462"/>
                  <a:pt x="192088" y="0"/>
                  <a:pt x="257175" y="50800"/>
                </a:cubicBezTo>
                <a:cubicBezTo>
                  <a:pt x="322263" y="101600"/>
                  <a:pt x="319088" y="536575"/>
                  <a:pt x="390525" y="593725"/>
                </a:cubicBezTo>
                <a:cubicBezTo>
                  <a:pt x="461962" y="650875"/>
                  <a:pt x="609600" y="422275"/>
                  <a:pt x="685800" y="393700"/>
                </a:cubicBezTo>
                <a:cubicBezTo>
                  <a:pt x="762000" y="365125"/>
                  <a:pt x="804862" y="393700"/>
                  <a:pt x="847725" y="422275"/>
                </a:cubicBezTo>
              </a:path>
            </a:pathLst>
          </a:custGeom>
          <a:ln w="571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 22"/>
          <p:cNvSpPr/>
          <p:nvPr/>
        </p:nvSpPr>
        <p:spPr>
          <a:xfrm rot="20629305" flipV="1">
            <a:off x="5384003" y="4365079"/>
            <a:ext cx="538154" cy="261860"/>
          </a:xfrm>
          <a:custGeom>
            <a:avLst/>
            <a:gdLst>
              <a:gd name="connsiteX0" fmla="*/ 0 w 847725"/>
              <a:gd name="connsiteY0" fmla="*/ 288925 h 650875"/>
              <a:gd name="connsiteX1" fmla="*/ 257175 w 847725"/>
              <a:gd name="connsiteY1" fmla="*/ 50800 h 650875"/>
              <a:gd name="connsiteX2" fmla="*/ 390525 w 847725"/>
              <a:gd name="connsiteY2" fmla="*/ 593725 h 650875"/>
              <a:gd name="connsiteX3" fmla="*/ 685800 w 847725"/>
              <a:gd name="connsiteY3" fmla="*/ 393700 h 650875"/>
              <a:gd name="connsiteX4" fmla="*/ 847725 w 847725"/>
              <a:gd name="connsiteY4" fmla="*/ 422275 h 65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725" h="650875">
                <a:moveTo>
                  <a:pt x="0" y="288925"/>
                </a:moveTo>
                <a:cubicBezTo>
                  <a:pt x="96044" y="144462"/>
                  <a:pt x="192088" y="0"/>
                  <a:pt x="257175" y="50800"/>
                </a:cubicBezTo>
                <a:cubicBezTo>
                  <a:pt x="322263" y="101600"/>
                  <a:pt x="319088" y="536575"/>
                  <a:pt x="390525" y="593725"/>
                </a:cubicBezTo>
                <a:cubicBezTo>
                  <a:pt x="461962" y="650875"/>
                  <a:pt x="609600" y="422275"/>
                  <a:pt x="685800" y="393700"/>
                </a:cubicBezTo>
                <a:cubicBezTo>
                  <a:pt x="762000" y="365125"/>
                  <a:pt x="804862" y="393700"/>
                  <a:pt x="847725" y="422275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236128" y="4221057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0070C0"/>
                </a:solidFill>
              </a:rPr>
              <a:t>h</a:t>
            </a:r>
            <a:r>
              <a:rPr lang="fr-FR" sz="3200" b="1" dirty="0">
                <a:solidFill>
                  <a:srgbClr val="0070C0"/>
                </a:solidFill>
                <a:latin typeface="Symbol" pitchFamily="18" charset="2"/>
              </a:rPr>
              <a:t>n</a:t>
            </a:r>
            <a:r>
              <a:rPr lang="fr-FR" sz="1600" b="1" dirty="0">
                <a:solidFill>
                  <a:srgbClr val="0070C0"/>
                </a:solidFill>
                <a:latin typeface="Symbol" pitchFamily="18" charset="2"/>
              </a:rPr>
              <a:t>1</a:t>
            </a:r>
            <a:endParaRPr lang="fr-FR" sz="3200" b="1" dirty="0">
              <a:solidFill>
                <a:srgbClr val="0070C0"/>
              </a:solidFill>
              <a:latin typeface="Symbol" pitchFamily="18" charset="2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858232" y="4142892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FF0000"/>
                </a:solidFill>
              </a:rPr>
              <a:t>h</a:t>
            </a:r>
            <a:r>
              <a:rPr lang="fr-FR" sz="3200" b="1" dirty="0">
                <a:solidFill>
                  <a:srgbClr val="FF0000"/>
                </a:solidFill>
                <a:latin typeface="Symbol" pitchFamily="18" charset="2"/>
              </a:rPr>
              <a:t>n</a:t>
            </a:r>
            <a:r>
              <a:rPr lang="fr-FR" sz="1600" b="1" dirty="0">
                <a:solidFill>
                  <a:srgbClr val="FF0000"/>
                </a:solidFill>
                <a:latin typeface="Symbol" pitchFamily="18" charset="2"/>
              </a:rPr>
              <a:t>2</a:t>
            </a:r>
            <a:endParaRPr lang="fr-FR" sz="3200" b="1" dirty="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95900" y="584569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0070C0"/>
                </a:solidFill>
                <a:latin typeface="Symbol" pitchFamily="18" charset="2"/>
              </a:rPr>
              <a:t>n</a:t>
            </a:r>
            <a:r>
              <a:rPr lang="fr-FR" b="1" dirty="0">
                <a:solidFill>
                  <a:srgbClr val="0070C0"/>
                </a:solidFill>
                <a:latin typeface="Symbol" pitchFamily="18" charset="2"/>
              </a:rPr>
              <a:t>1</a:t>
            </a:r>
            <a:r>
              <a:rPr lang="fr-FR" sz="3600" b="1" dirty="0">
                <a:solidFill>
                  <a:srgbClr val="7030A0"/>
                </a:solidFill>
                <a:latin typeface="Symbol" pitchFamily="18" charset="2"/>
              </a:rPr>
              <a:t> </a:t>
            </a:r>
            <a:r>
              <a:rPr lang="fr-FR" sz="3600" b="1" dirty="0">
                <a:latin typeface="Symbol" pitchFamily="18" charset="2"/>
              </a:rPr>
              <a:t>&gt;</a:t>
            </a:r>
            <a:r>
              <a:rPr lang="fr-FR" sz="3600" b="1" dirty="0">
                <a:solidFill>
                  <a:srgbClr val="7030A0"/>
                </a:solidFill>
                <a:latin typeface="Symbol" pitchFamily="18" charset="2"/>
              </a:rPr>
              <a:t> </a:t>
            </a:r>
            <a:r>
              <a:rPr lang="fr-FR" sz="3600" b="1" dirty="0">
                <a:solidFill>
                  <a:srgbClr val="FF0000"/>
                </a:solidFill>
                <a:latin typeface="Symbol" pitchFamily="18" charset="2"/>
              </a:rPr>
              <a:t>n</a:t>
            </a:r>
            <a:r>
              <a:rPr lang="fr-FR" b="1" dirty="0">
                <a:solidFill>
                  <a:srgbClr val="FF0000"/>
                </a:solidFill>
                <a:latin typeface="Symbol" pitchFamily="18" charset="2"/>
              </a:rPr>
              <a:t>2</a:t>
            </a:r>
            <a:r>
              <a:rPr lang="fr-FR" sz="3600" b="1" dirty="0">
                <a:solidFill>
                  <a:srgbClr val="7030A0"/>
                </a:solidFill>
                <a:latin typeface="Symbol" pitchFamily="18" charset="2"/>
              </a:rPr>
              <a:t>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023582" y="3891887"/>
            <a:ext cx="1435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70C0"/>
                </a:solidFill>
              </a:rPr>
              <a:t>1 photon </a:t>
            </a:r>
          </a:p>
          <a:p>
            <a:pPr algn="ctr"/>
            <a:r>
              <a:rPr lang="fr-FR" sz="2000" b="1" dirty="0">
                <a:solidFill>
                  <a:srgbClr val="0070C0"/>
                </a:solidFill>
              </a:rPr>
              <a:t>absorbé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252948" y="3757683"/>
            <a:ext cx="1435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1 </a:t>
            </a:r>
            <a:r>
              <a:rPr lang="fr-FR" sz="2000" b="1" dirty="0" err="1">
                <a:solidFill>
                  <a:srgbClr val="FF0000"/>
                </a:solidFill>
              </a:rPr>
              <a:t>emitted</a:t>
            </a:r>
            <a:r>
              <a:rPr lang="fr-FR" sz="2000" b="1" dirty="0">
                <a:solidFill>
                  <a:srgbClr val="FF0000"/>
                </a:solidFill>
              </a:rPr>
              <a:t> photon</a:t>
            </a:r>
          </a:p>
        </p:txBody>
      </p:sp>
    </p:spTree>
    <p:extLst>
      <p:ext uri="{BB962C8B-B14F-4D97-AF65-F5344CB8AC3E}">
        <p14:creationId xmlns:p14="http://schemas.microsoft.com/office/powerpoint/2010/main" val="592846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52158" y="1817427"/>
            <a:ext cx="703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3 </a:t>
            </a:r>
            <a:r>
              <a:rPr lang="fr-FR" sz="3600" b="1" dirty="0" err="1">
                <a:solidFill>
                  <a:srgbClr val="FF0000"/>
                </a:solidFill>
              </a:rPr>
              <a:t>families</a:t>
            </a:r>
            <a:r>
              <a:rPr lang="fr-FR" sz="3600" b="1" dirty="0">
                <a:solidFill>
                  <a:srgbClr val="FF0000"/>
                </a:solidFill>
              </a:rPr>
              <a:t> of quantum </a:t>
            </a:r>
            <a:r>
              <a:rPr lang="fr-FR" sz="3600" b="1" dirty="0" err="1">
                <a:solidFill>
                  <a:srgbClr val="FF0000"/>
                </a:solidFill>
              </a:rPr>
              <a:t>emitters</a:t>
            </a:r>
            <a:r>
              <a:rPr lang="fr-FR" sz="3600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27849" y="3079900"/>
            <a:ext cx="9244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4000" dirty="0">
                <a:solidFill>
                  <a:srgbClr val="002060"/>
                </a:solidFill>
              </a:rPr>
              <a:t> Fluorescent </a:t>
            </a:r>
            <a:r>
              <a:rPr lang="fr-FR" sz="4000" dirty="0" err="1">
                <a:solidFill>
                  <a:srgbClr val="002060"/>
                </a:solidFill>
              </a:rPr>
              <a:t>molecules</a:t>
            </a:r>
            <a:endParaRPr lang="fr-FR" sz="4000" dirty="0">
              <a:solidFill>
                <a:srgbClr val="002060"/>
              </a:solidFill>
            </a:endParaRPr>
          </a:p>
          <a:p>
            <a:pPr>
              <a:buFontTx/>
              <a:buChar char="-"/>
            </a:pPr>
            <a:r>
              <a:rPr lang="fr-FR" sz="4000" dirty="0">
                <a:solidFill>
                  <a:srgbClr val="002060"/>
                </a:solidFill>
              </a:rPr>
              <a:t> Quantum dots</a:t>
            </a:r>
          </a:p>
          <a:p>
            <a:pPr>
              <a:buFontTx/>
              <a:buChar char="-"/>
            </a:pPr>
            <a:r>
              <a:rPr lang="fr-FR" sz="4000" dirty="0">
                <a:solidFill>
                  <a:srgbClr val="002060"/>
                </a:solidFill>
              </a:rPr>
              <a:t> </a:t>
            </a:r>
            <a:r>
              <a:rPr lang="fr-FR" sz="4000" dirty="0" err="1">
                <a:solidFill>
                  <a:srgbClr val="002060"/>
                </a:solidFill>
              </a:rPr>
              <a:t>Color</a:t>
            </a:r>
            <a:r>
              <a:rPr lang="fr-FR" sz="4000" dirty="0">
                <a:solidFill>
                  <a:srgbClr val="002060"/>
                </a:solidFill>
              </a:rPr>
              <a:t> centers (in </a:t>
            </a:r>
            <a:r>
              <a:rPr lang="fr-FR" sz="4000" dirty="0" err="1">
                <a:solidFill>
                  <a:srgbClr val="002060"/>
                </a:solidFill>
              </a:rPr>
              <a:t>diamond</a:t>
            </a:r>
            <a:r>
              <a:rPr lang="fr-FR" sz="4000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9130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5A48388-80B9-471B-8990-0DE8C329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00" y="3308219"/>
            <a:ext cx="1619207" cy="81202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60383" y="237450"/>
            <a:ext cx="352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400" dirty="0">
                <a:solidFill>
                  <a:srgbClr val="FF0000"/>
                </a:solidFill>
              </a:rPr>
              <a:t> Fluorescence </a:t>
            </a:r>
            <a:r>
              <a:rPr lang="fr-FR" sz="2400" dirty="0" err="1">
                <a:solidFill>
                  <a:srgbClr val="FF0000"/>
                </a:solidFill>
              </a:rPr>
              <a:t>molecules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4098" name="AutoShape 2" descr="Résultat de recherche d'images pour &quot;fluorescent molecules&quot;"/>
          <p:cNvSpPr>
            <a:spLocks noChangeAspect="1" noChangeArrowheads="1"/>
          </p:cNvSpPr>
          <p:nvPr/>
        </p:nvSpPr>
        <p:spPr bwMode="auto">
          <a:xfrm>
            <a:off x="155575" y="-1584325"/>
            <a:ext cx="3810000" cy="3314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0" name="AutoShape 4" descr="https://www.thermofisher.com/content/dam/LifeTech/Images/integration/Fluorescence-diagram-400px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2" name="AutoShape 6" descr="https://www.thermofisher.com/content/dam/LifeTech/Images/integration/Fluorescence-diagram-400px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4" name="AutoShape 8" descr="Résultat de recherche d'images pour &quot;fluorescent molecule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800466" y="746902"/>
            <a:ext cx="353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ym typeface="Wingdings" panose="05000000000000000000" pitchFamily="2" charset="2"/>
              </a:rPr>
              <a:t></a:t>
            </a:r>
            <a:r>
              <a:rPr lang="fr-FR" sz="2400" dirty="0"/>
              <a:t> </a:t>
            </a:r>
            <a:r>
              <a:rPr lang="fr-FR" sz="2400" dirty="0" err="1"/>
              <a:t>Organic</a:t>
            </a:r>
            <a:r>
              <a:rPr lang="fr-FR" sz="2400" dirty="0"/>
              <a:t> </a:t>
            </a:r>
            <a:r>
              <a:rPr lang="fr-FR" sz="2400" dirty="0" err="1"/>
              <a:t>molecules</a:t>
            </a:r>
            <a:endParaRPr lang="fr-FR" sz="2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96111" y="1143142"/>
            <a:ext cx="316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ym typeface="Wingdings" panose="05000000000000000000" pitchFamily="2" charset="2"/>
              </a:rPr>
              <a:t></a:t>
            </a:r>
            <a:r>
              <a:rPr lang="fr-FR" sz="2400" dirty="0"/>
              <a:t> </a:t>
            </a:r>
            <a:r>
              <a:rPr lang="fr-FR" sz="2400" dirty="0" err="1"/>
              <a:t>Elongated</a:t>
            </a:r>
            <a:r>
              <a:rPr lang="fr-FR" sz="2400" dirty="0"/>
              <a:t> </a:t>
            </a:r>
            <a:r>
              <a:rPr lang="fr-FR" sz="2400" dirty="0" err="1"/>
              <a:t>shape</a:t>
            </a:r>
            <a:r>
              <a:rPr lang="fr-FR" sz="2400" dirty="0"/>
              <a:t> !!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41" y="4127921"/>
            <a:ext cx="3191830" cy="264598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0" y="4254625"/>
            <a:ext cx="3821373" cy="251927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93" y="122701"/>
            <a:ext cx="4537889" cy="3361398"/>
          </a:xfrm>
          <a:prstGeom prst="rect">
            <a:avLst/>
          </a:prstGeom>
        </p:spPr>
      </p:pic>
      <p:pic>
        <p:nvPicPr>
          <p:cNvPr id="20" name="Image 19" descr="Nouvelle image.JPG"/>
          <p:cNvPicPr>
            <a:picLocks noChangeAspect="1"/>
          </p:cNvPicPr>
          <p:nvPr/>
        </p:nvPicPr>
        <p:blipFill>
          <a:blip r:embed="rId6" cstate="print"/>
          <a:srcRect r="50000"/>
          <a:stretch>
            <a:fillRect/>
          </a:stretch>
        </p:blipFill>
        <p:spPr>
          <a:xfrm>
            <a:off x="1085850" y="1803400"/>
            <a:ext cx="2143125" cy="2095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22D7FC-8267-4335-8B36-7F320472011F}"/>
              </a:ext>
            </a:extLst>
          </p:cNvPr>
          <p:cNvSpPr/>
          <p:nvPr/>
        </p:nvSpPr>
        <p:spPr>
          <a:xfrm>
            <a:off x="6157877" y="4554243"/>
            <a:ext cx="514213" cy="39949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E77A7-B812-45F6-B849-8369AACF5112}"/>
              </a:ext>
            </a:extLst>
          </p:cNvPr>
          <p:cNvSpPr/>
          <p:nvPr/>
        </p:nvSpPr>
        <p:spPr>
          <a:xfrm>
            <a:off x="6422273" y="-61965"/>
            <a:ext cx="1915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Jablonski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32710-A4E5-45EC-876C-5588A9A8AB62}"/>
              </a:ext>
            </a:extLst>
          </p:cNvPr>
          <p:cNvSpPr/>
          <p:nvPr/>
        </p:nvSpPr>
        <p:spPr>
          <a:xfrm>
            <a:off x="4902354" y="3299433"/>
            <a:ext cx="172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 En</a:t>
            </a:r>
            <a:r>
              <a:rPr lang="fr-FR" dirty="0"/>
              <a:t>ergy states</a:t>
            </a:r>
          </a:p>
        </p:txBody>
      </p:sp>
    </p:spTree>
    <p:extLst>
      <p:ext uri="{BB962C8B-B14F-4D97-AF65-F5344CB8AC3E}">
        <p14:creationId xmlns:p14="http://schemas.microsoft.com/office/powerpoint/2010/main" val="167873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97451" y="670676"/>
            <a:ext cx="352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400" dirty="0">
                <a:solidFill>
                  <a:srgbClr val="FF0000"/>
                </a:solidFill>
              </a:rPr>
              <a:t> Fluorescence </a:t>
            </a:r>
            <a:r>
              <a:rPr lang="fr-FR" sz="2400" dirty="0" err="1">
                <a:solidFill>
                  <a:srgbClr val="FF0000"/>
                </a:solidFill>
              </a:rPr>
              <a:t>molecules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4098" name="AutoShape 2" descr="Résultat de recherche d'images pour &quot;fluorescent molecules&quot;"/>
          <p:cNvSpPr>
            <a:spLocks noChangeAspect="1" noChangeArrowheads="1"/>
          </p:cNvSpPr>
          <p:nvPr/>
        </p:nvSpPr>
        <p:spPr bwMode="auto">
          <a:xfrm>
            <a:off x="155575" y="-1584325"/>
            <a:ext cx="3810000" cy="3314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0" name="AutoShape 4" descr="https://www.thermofisher.com/content/dam/LifeTech/Images/integration/Fluorescence-diagram-400px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2" name="AutoShape 6" descr="https://www.thermofisher.com/content/dam/LifeTech/Images/integration/Fluorescence-diagram-400px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4" name="AutoShape 8" descr="Résultat de recherche d'images pour &quot;fluorescent molecule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" name="Image 19" descr="Nouvelle image.JPG"/>
          <p:cNvPicPr>
            <a:picLocks noChangeAspect="1"/>
          </p:cNvPicPr>
          <p:nvPr/>
        </p:nvPicPr>
        <p:blipFill rotWithShape="1">
          <a:blip r:embed="rId2" cstate="print"/>
          <a:srcRect r="50000" b="76"/>
          <a:stretch/>
        </p:blipFill>
        <p:spPr>
          <a:xfrm>
            <a:off x="863476" y="1351289"/>
            <a:ext cx="2394197" cy="233920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81E5E2C-6B18-4E88-B977-55BF79E98C9E}"/>
              </a:ext>
            </a:extLst>
          </p:cNvPr>
          <p:cNvSpPr txBox="1"/>
          <p:nvPr/>
        </p:nvSpPr>
        <p:spPr>
          <a:xfrm>
            <a:off x="4968076" y="476991"/>
            <a:ext cx="417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Colloidal</a:t>
            </a:r>
            <a:r>
              <a:rPr lang="fr-FR" sz="2400" dirty="0">
                <a:solidFill>
                  <a:srgbClr val="FF0000"/>
                </a:solidFill>
              </a:rPr>
              <a:t> quantum dots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73E9373-6A10-4EEF-8A27-C9E31ED0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032" y="2998151"/>
            <a:ext cx="2573692" cy="127655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ADB6E6A-60BA-496E-B1DC-D69911C8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068" y="1114308"/>
            <a:ext cx="1708191" cy="170819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4EDCAE1-1ABF-4B90-9C28-370736409AE2}"/>
              </a:ext>
            </a:extLst>
          </p:cNvPr>
          <p:cNvSpPr txBox="1"/>
          <p:nvPr/>
        </p:nvSpPr>
        <p:spPr>
          <a:xfrm>
            <a:off x="743175" y="4289127"/>
            <a:ext cx="417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400" dirty="0">
                <a:solidFill>
                  <a:srgbClr val="FF0000"/>
                </a:solidFill>
              </a:rPr>
              <a:t> NV </a:t>
            </a:r>
            <a:r>
              <a:rPr lang="fr-FR" sz="2400" dirty="0" err="1">
                <a:solidFill>
                  <a:srgbClr val="FF0000"/>
                </a:solidFill>
              </a:rPr>
              <a:t>color</a:t>
            </a:r>
            <a:r>
              <a:rPr lang="fr-FR" sz="2400" dirty="0">
                <a:solidFill>
                  <a:srgbClr val="FF0000"/>
                </a:solidFill>
              </a:rPr>
              <a:t> centers in </a:t>
            </a:r>
            <a:r>
              <a:rPr lang="fr-FR" sz="2400" dirty="0" err="1">
                <a:solidFill>
                  <a:srgbClr val="FF0000"/>
                </a:solidFill>
              </a:rPr>
              <a:t>diamond</a:t>
            </a:r>
            <a:endParaRPr lang="fr-FR" sz="2400" dirty="0">
              <a:solidFill>
                <a:srgbClr val="FF0000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7C0A048-31CA-4BA2-8DFD-4AB0FBF42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70" y="4867801"/>
            <a:ext cx="2109267" cy="179021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2734B80-51C6-4052-B88B-FBC788E6B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208" y="5043220"/>
            <a:ext cx="1953797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5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 descr="Résultat de recherche d'images pour &quot;fluorescent molecules&quot;"/>
          <p:cNvSpPr>
            <a:spLocks noChangeAspect="1" noChangeArrowheads="1"/>
          </p:cNvSpPr>
          <p:nvPr/>
        </p:nvSpPr>
        <p:spPr bwMode="auto">
          <a:xfrm>
            <a:off x="155575" y="-1584325"/>
            <a:ext cx="3810000" cy="3314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0" name="AutoShape 4" descr="https://www.thermofisher.com/content/dam/LifeTech/Images/integration/Fluorescence-diagram-400px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2" name="AutoShape 6" descr="https://www.thermofisher.com/content/dam/LifeTech/Images/integration/Fluorescence-diagram-400px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4" name="AutoShape 8" descr="Résultat de recherche d'images pour &quot;fluorescent molecule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97026" y="566684"/>
            <a:ext cx="6607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Point-like fluorescent sources</a:t>
            </a:r>
            <a:r>
              <a:rPr lang="fr-FR" sz="2400" dirty="0">
                <a:sym typeface="Wingdings" panose="05000000000000000000" pitchFamily="2" charset="2"/>
              </a:rPr>
              <a:t>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00B050"/>
                </a:solidFill>
              </a:rPr>
              <a:t>Dipole</a:t>
            </a:r>
            <a:r>
              <a:rPr lang="fr-FR" sz="2400" dirty="0">
                <a:solidFill>
                  <a:srgbClr val="00B050"/>
                </a:solidFill>
              </a:rPr>
              <a:t> sources</a:t>
            </a:r>
          </a:p>
          <a:p>
            <a:r>
              <a:rPr lang="fr-FR" sz="2400" dirty="0"/>
              <a:t>   </a:t>
            </a:r>
          </a:p>
        </p:txBody>
      </p:sp>
      <p:pic>
        <p:nvPicPr>
          <p:cNvPr id="9" name="Image 8" descr="250px-VFPt_dipole_electric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5553" y="231853"/>
            <a:ext cx="1847850" cy="184785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87946" y="1476445"/>
            <a:ext cx="523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Transition </a:t>
            </a:r>
            <a:r>
              <a:rPr lang="fr-FR" sz="2400" dirty="0" err="1"/>
              <a:t>dipole</a:t>
            </a:r>
            <a:r>
              <a:rPr lang="fr-FR" sz="2400" dirty="0"/>
              <a:t> moment</a:t>
            </a:r>
          </a:p>
          <a:p>
            <a:pPr algn="ctr"/>
            <a:r>
              <a:rPr lang="fr-FR" sz="2400" dirty="0">
                <a:sym typeface="Wingdings" panose="05000000000000000000" pitchFamily="2" charset="2"/>
              </a:rPr>
              <a:t> For</a:t>
            </a:r>
            <a:r>
              <a:rPr lang="fr-FR" sz="2400" dirty="0"/>
              <a:t> </a:t>
            </a:r>
            <a:r>
              <a:rPr lang="fr-FR" sz="2400" dirty="0">
                <a:solidFill>
                  <a:srgbClr val="FF0000"/>
                </a:solidFill>
              </a:rPr>
              <a:t>absorption</a:t>
            </a:r>
            <a:r>
              <a:rPr lang="fr-FR" sz="2400" u="sng" dirty="0">
                <a:solidFill>
                  <a:srgbClr val="FF0000"/>
                </a:solidFill>
              </a:rPr>
              <a:t> and </a:t>
            </a:r>
            <a:r>
              <a:rPr lang="fr-FR" sz="2400" dirty="0" err="1">
                <a:solidFill>
                  <a:srgbClr val="FF0000"/>
                </a:solidFill>
              </a:rPr>
              <a:t>emission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47665"/>
            <a:ext cx="5514764" cy="106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16657"/>
            <a:ext cx="4287443" cy="278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63403" y="5234751"/>
            <a:ext cx="3805238" cy="12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Connecteur droit avec flèche 15"/>
          <p:cNvCxnSpPr/>
          <p:nvPr/>
        </p:nvCxnSpPr>
        <p:spPr>
          <a:xfrm>
            <a:off x="7661353" y="1165303"/>
            <a:ext cx="457200" cy="0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/>
          <p:cNvGrpSpPr/>
          <p:nvPr/>
        </p:nvGrpSpPr>
        <p:grpSpPr>
          <a:xfrm>
            <a:off x="5782528" y="5322200"/>
            <a:ext cx="2895600" cy="971550"/>
            <a:chOff x="5495925" y="5172075"/>
            <a:chExt cx="2895600" cy="971550"/>
          </a:xfrm>
        </p:grpSpPr>
        <p:cxnSp>
          <p:nvCxnSpPr>
            <p:cNvPr id="18" name="Connecteur droit avec flèche 17"/>
            <p:cNvCxnSpPr/>
            <p:nvPr/>
          </p:nvCxnSpPr>
          <p:spPr>
            <a:xfrm flipH="1">
              <a:off x="5495925" y="5743575"/>
              <a:ext cx="28575" cy="40005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 flipH="1">
              <a:off x="6477000" y="5619750"/>
              <a:ext cx="28575" cy="40005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/>
            <p:nvPr/>
          </p:nvCxnSpPr>
          <p:spPr>
            <a:xfrm>
              <a:off x="7067551" y="5743575"/>
              <a:ext cx="247649" cy="314325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V="1">
              <a:off x="7772401" y="5572125"/>
              <a:ext cx="438149" cy="15240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/>
            <p:nvPr/>
          </p:nvCxnSpPr>
          <p:spPr>
            <a:xfrm flipV="1">
              <a:off x="8001001" y="5172075"/>
              <a:ext cx="390524" cy="238127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>
              <a:off x="6324601" y="6000750"/>
              <a:ext cx="419099" cy="13335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 36" descr="3.a+Modèle+3D+Polarisation+radiale.jpg"/>
          <p:cNvPicPr>
            <a:picLocks noChangeAspect="1"/>
          </p:cNvPicPr>
          <p:nvPr/>
        </p:nvPicPr>
        <p:blipFill>
          <a:blip r:embed="rId6" cstate="print"/>
          <a:srcRect l="61225" t="37886" r="14878" b="27480"/>
          <a:stretch>
            <a:fillRect/>
          </a:stretch>
        </p:blipFill>
        <p:spPr>
          <a:xfrm flipH="1">
            <a:off x="5458605" y="3874283"/>
            <a:ext cx="1170878" cy="1232560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3217" y="3109556"/>
            <a:ext cx="19716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ZoneTexte 37"/>
          <p:cNvSpPr txBox="1"/>
          <p:nvPr/>
        </p:nvSpPr>
        <p:spPr>
          <a:xfrm>
            <a:off x="5673142" y="2763171"/>
            <a:ext cx="283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Taux de fluorescence R</a:t>
            </a:r>
          </a:p>
        </p:txBody>
      </p:sp>
      <p:cxnSp>
        <p:nvCxnSpPr>
          <p:cNvPr id="41" name="Connecteur droit avec flèche 40"/>
          <p:cNvCxnSpPr/>
          <p:nvPr/>
        </p:nvCxnSpPr>
        <p:spPr>
          <a:xfrm flipH="1">
            <a:off x="6782937" y="1248937"/>
            <a:ext cx="1112127" cy="198558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5942601" y="3439235"/>
            <a:ext cx="1167883" cy="60016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751200" y="3120010"/>
            <a:ext cx="1906859" cy="4181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 descr="3.a+Modèle+3D+Polarisation+radiale.jpg"/>
          <p:cNvPicPr>
            <a:picLocks noChangeAspect="1"/>
          </p:cNvPicPr>
          <p:nvPr/>
        </p:nvPicPr>
        <p:blipFill>
          <a:blip r:embed="rId6" cstate="print"/>
          <a:srcRect l="35658" t="39567" r="41810" b="30352"/>
          <a:stretch>
            <a:fillRect/>
          </a:stretch>
        </p:blipFill>
        <p:spPr>
          <a:xfrm rot="5400000" flipH="1">
            <a:off x="7339444" y="3971278"/>
            <a:ext cx="1103971" cy="1070518"/>
          </a:xfrm>
          <a:prstGeom prst="rect">
            <a:avLst/>
          </a:prstGeom>
        </p:spPr>
      </p:pic>
      <p:grpSp>
        <p:nvGrpSpPr>
          <p:cNvPr id="36" name="Groupe 35"/>
          <p:cNvGrpSpPr/>
          <p:nvPr/>
        </p:nvGrpSpPr>
        <p:grpSpPr>
          <a:xfrm>
            <a:off x="5823343" y="4443345"/>
            <a:ext cx="794989" cy="369332"/>
            <a:chOff x="5304728" y="4293220"/>
            <a:chExt cx="794989" cy="369332"/>
          </a:xfrm>
        </p:grpSpPr>
        <p:cxnSp>
          <p:nvCxnSpPr>
            <p:cNvPr id="51" name="Connecteur droit avec flèche 50"/>
            <p:cNvCxnSpPr/>
            <p:nvPr/>
          </p:nvCxnSpPr>
          <p:spPr>
            <a:xfrm>
              <a:off x="5304728" y="4317381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53"/>
            <p:cNvSpPr txBox="1"/>
            <p:nvPr/>
          </p:nvSpPr>
          <p:spPr>
            <a:xfrm>
              <a:off x="5664819" y="4293220"/>
              <a:ext cx="434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d</a:t>
              </a:r>
            </a:p>
          </p:txBody>
        </p:sp>
      </p:grpSp>
      <p:cxnSp>
        <p:nvCxnSpPr>
          <p:cNvPr id="55" name="Connecteur droit avec flèche 54"/>
          <p:cNvCxnSpPr/>
          <p:nvPr/>
        </p:nvCxnSpPr>
        <p:spPr>
          <a:xfrm flipV="1">
            <a:off x="6049619" y="4251916"/>
            <a:ext cx="4182" cy="436756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 flipV="1">
            <a:off x="5897684" y="4298378"/>
            <a:ext cx="319204" cy="343831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 descr="3.a+Modèle+3D+Polarisation+radiale.jpg"/>
          <p:cNvPicPr>
            <a:picLocks noChangeAspect="1"/>
          </p:cNvPicPr>
          <p:nvPr/>
        </p:nvPicPr>
        <p:blipFill>
          <a:blip r:embed="rId6" cstate="print"/>
          <a:srcRect l="35658" t="39567" r="41810" b="30352"/>
          <a:stretch>
            <a:fillRect/>
          </a:stretch>
        </p:blipFill>
        <p:spPr>
          <a:xfrm flipH="1">
            <a:off x="7343162" y="3952690"/>
            <a:ext cx="1103971" cy="1070518"/>
          </a:xfrm>
          <a:prstGeom prst="rect">
            <a:avLst/>
          </a:prstGeom>
        </p:spPr>
      </p:pic>
      <p:pic>
        <p:nvPicPr>
          <p:cNvPr id="60" name="Image 59" descr="3.a+Modèle+3D+Polarisation+radiale.jpg"/>
          <p:cNvPicPr>
            <a:picLocks noChangeAspect="1"/>
          </p:cNvPicPr>
          <p:nvPr/>
        </p:nvPicPr>
        <p:blipFill>
          <a:blip r:embed="rId6" cstate="print"/>
          <a:srcRect l="35658" t="39567" r="41810" b="30352"/>
          <a:stretch>
            <a:fillRect/>
          </a:stretch>
        </p:blipFill>
        <p:spPr>
          <a:xfrm rot="2450930" flipH="1">
            <a:off x="7339445" y="3971275"/>
            <a:ext cx="1103971" cy="1070518"/>
          </a:xfrm>
          <a:prstGeom prst="rect">
            <a:avLst/>
          </a:prstGeom>
        </p:spPr>
      </p:pic>
      <p:cxnSp>
        <p:nvCxnSpPr>
          <p:cNvPr id="47" name="Connecteur droit avec flèche 46"/>
          <p:cNvCxnSpPr/>
          <p:nvPr/>
        </p:nvCxnSpPr>
        <p:spPr>
          <a:xfrm>
            <a:off x="7383439" y="3548418"/>
            <a:ext cx="313899" cy="39578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F6BE016D-94C9-4961-ABFF-68A8D73C43B6}"/>
              </a:ext>
            </a:extLst>
          </p:cNvPr>
          <p:cNvSpPr txBox="1"/>
          <p:nvPr/>
        </p:nvSpPr>
        <p:spPr>
          <a:xfrm>
            <a:off x="30676" y="-34749"/>
            <a:ext cx="660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From</a:t>
            </a:r>
            <a:r>
              <a:rPr lang="fr-FR" sz="2400" dirty="0">
                <a:solidFill>
                  <a:srgbClr val="FF0000"/>
                </a:solidFill>
              </a:rPr>
              <a:t> the spatial point of </a:t>
            </a:r>
            <a:r>
              <a:rPr lang="fr-FR" sz="2400" dirty="0" err="1">
                <a:solidFill>
                  <a:srgbClr val="FF0000"/>
                </a:solidFill>
              </a:rPr>
              <a:t>view</a:t>
            </a:r>
            <a:r>
              <a:rPr lang="fr-FR" sz="24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543659" y="1007066"/>
            <a:ext cx="5346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fr-FR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Oriented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  <a:r>
              <a:rPr lang="fr-FR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Dipole</a:t>
            </a:r>
            <a:r>
              <a:rPr lang="fr-FR" sz="2000" dirty="0">
                <a:solidFill>
                  <a:srgbClr val="00B050"/>
                </a:solidFill>
                <a:sym typeface="Wingdings" panose="05000000000000000000" pitchFamily="2" charset="2"/>
              </a:rPr>
              <a:t> moment</a:t>
            </a:r>
            <a:endParaRPr lang="fr-FR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8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52158" y="1817427"/>
            <a:ext cx="703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3 </a:t>
            </a:r>
            <a:r>
              <a:rPr lang="fr-FR" sz="3600" b="1" dirty="0" err="1">
                <a:solidFill>
                  <a:srgbClr val="FF0000"/>
                </a:solidFill>
              </a:rPr>
              <a:t>families</a:t>
            </a:r>
            <a:r>
              <a:rPr lang="fr-FR" sz="3600" b="1" dirty="0">
                <a:solidFill>
                  <a:srgbClr val="FF0000"/>
                </a:solidFill>
              </a:rPr>
              <a:t> of quantum </a:t>
            </a:r>
            <a:r>
              <a:rPr lang="fr-FR" sz="3600" b="1" dirty="0" err="1">
                <a:solidFill>
                  <a:srgbClr val="FF0000"/>
                </a:solidFill>
              </a:rPr>
              <a:t>emitters</a:t>
            </a:r>
            <a:r>
              <a:rPr lang="fr-FR" sz="3600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27849" y="3079900"/>
            <a:ext cx="9244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 Fluorescent </a:t>
            </a:r>
            <a:r>
              <a:rPr lang="fr-FR" sz="4000" dirty="0" err="1">
                <a:solidFill>
                  <a:schemeClr val="bg1">
                    <a:lumMod val="65000"/>
                  </a:schemeClr>
                </a:solidFill>
              </a:rPr>
              <a:t>molecules</a:t>
            </a:r>
            <a:endParaRPr lang="fr-FR" sz="40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4000" dirty="0">
                <a:solidFill>
                  <a:srgbClr val="002060"/>
                </a:solidFill>
              </a:rPr>
              <a:t> Quantum dots</a:t>
            </a:r>
          </a:p>
          <a:p>
            <a:pPr>
              <a:buFontTx/>
              <a:buChar char="-"/>
            </a:pPr>
            <a:r>
              <a:rPr lang="fr-FR" sz="4000" dirty="0">
                <a:solidFill>
                  <a:srgbClr val="002060"/>
                </a:solidFill>
              </a:rPr>
              <a:t> </a:t>
            </a:r>
            <a:r>
              <a:rPr lang="fr-FR" sz="4000" dirty="0" err="1">
                <a:solidFill>
                  <a:schemeClr val="bg1">
                    <a:lumMod val="65000"/>
                  </a:schemeClr>
                </a:solidFill>
              </a:rPr>
              <a:t>Color</a:t>
            </a: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 centers (in </a:t>
            </a:r>
            <a:r>
              <a:rPr lang="fr-FR" sz="4000" dirty="0" err="1">
                <a:solidFill>
                  <a:schemeClr val="bg1">
                    <a:lumMod val="65000"/>
                  </a:schemeClr>
                </a:solidFill>
              </a:rPr>
              <a:t>diamond</a:t>
            </a: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9950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9724" y="323668"/>
            <a:ext cx="417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Colloidal</a:t>
            </a:r>
            <a:r>
              <a:rPr lang="fr-FR" sz="2800" dirty="0">
                <a:solidFill>
                  <a:srgbClr val="FF0000"/>
                </a:solidFill>
              </a:rPr>
              <a:t> quantum dots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9874" y="1078781"/>
            <a:ext cx="5610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ym typeface="Wingdings" panose="05000000000000000000" pitchFamily="2" charset="2"/>
              </a:rPr>
              <a:t></a:t>
            </a:r>
            <a:r>
              <a:rPr lang="fr-FR" sz="2200" dirty="0"/>
              <a:t> </a:t>
            </a:r>
            <a:r>
              <a:rPr lang="fr-FR" sz="2200" dirty="0" err="1"/>
              <a:t>Semiconductor</a:t>
            </a:r>
            <a:r>
              <a:rPr lang="fr-FR" sz="2200" dirty="0"/>
              <a:t> </a:t>
            </a:r>
            <a:r>
              <a:rPr lang="fr-FR" sz="2200" dirty="0" err="1"/>
              <a:t>nanocristals</a:t>
            </a:r>
            <a:r>
              <a:rPr lang="fr-FR" sz="2200" dirty="0"/>
              <a:t> in solution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5519" y="1720680"/>
            <a:ext cx="39769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ym typeface="Wingdings" panose="05000000000000000000" pitchFamily="2" charset="2"/>
              </a:rPr>
              <a:t></a:t>
            </a:r>
            <a:r>
              <a:rPr lang="fr-FR" sz="2200" dirty="0"/>
              <a:t> </a:t>
            </a:r>
            <a:r>
              <a:rPr lang="fr-FR" sz="2200" dirty="0" err="1"/>
              <a:t>Almost</a:t>
            </a:r>
            <a:r>
              <a:rPr lang="fr-FR" sz="2200" dirty="0"/>
              <a:t> </a:t>
            </a:r>
            <a:r>
              <a:rPr lang="fr-FR" sz="2200" dirty="0" err="1"/>
              <a:t>spherical</a:t>
            </a:r>
            <a:r>
              <a:rPr lang="fr-FR" sz="2200" dirty="0"/>
              <a:t> </a:t>
            </a:r>
            <a:r>
              <a:rPr lang="fr-FR" sz="2200" dirty="0" err="1"/>
              <a:t>shape</a:t>
            </a:r>
            <a:r>
              <a:rPr lang="fr-FR" sz="2200" dirty="0"/>
              <a:t>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7296" y="2402005"/>
            <a:ext cx="4353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ym typeface="Wingdings" panose="05000000000000000000" pitchFamily="2" charset="2"/>
              </a:rPr>
              <a:t> Size: on the </a:t>
            </a:r>
            <a:r>
              <a:rPr lang="fr-FR" sz="2200" dirty="0" err="1">
                <a:sym typeface="Wingdings" panose="05000000000000000000" pitchFamily="2" charset="2"/>
              </a:rPr>
              <a:t>nanoscale</a:t>
            </a:r>
            <a:endParaRPr lang="fr-FR" sz="22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78" y="3578668"/>
            <a:ext cx="4762500" cy="2362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720" y="702290"/>
            <a:ext cx="1905000" cy="1905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176" y="2031449"/>
            <a:ext cx="1555845" cy="136740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81801" y="6054894"/>
            <a:ext cx="766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Quantum dots </a:t>
            </a:r>
            <a:r>
              <a:rPr lang="fr-FR" i="1" dirty="0" err="1"/>
              <a:t>CdSe</a:t>
            </a:r>
            <a:r>
              <a:rPr lang="fr-FR" i="1" dirty="0"/>
              <a:t>/</a:t>
            </a:r>
            <a:r>
              <a:rPr lang="fr-FR" i="1" dirty="0" err="1"/>
              <a:t>Zns</a:t>
            </a:r>
            <a:r>
              <a:rPr lang="fr-FR" i="1" dirty="0"/>
              <a:t> of </a:t>
            </a:r>
            <a:r>
              <a:rPr lang="fr-FR" i="1" dirty="0" err="1"/>
              <a:t>various</a:t>
            </a:r>
            <a:r>
              <a:rPr lang="fr-FR" i="1" dirty="0"/>
              <a:t> sizes (1 size per </a:t>
            </a:r>
            <a:r>
              <a:rPr lang="fr-FR" i="1" dirty="0" err="1"/>
              <a:t>bottle</a:t>
            </a:r>
            <a:r>
              <a:rPr lang="fr-FR" i="1" dirty="0"/>
              <a:t>) – UV excitation</a:t>
            </a:r>
          </a:p>
        </p:txBody>
      </p:sp>
    </p:spTree>
    <p:extLst>
      <p:ext uri="{BB962C8B-B14F-4D97-AF65-F5344CB8AC3E}">
        <p14:creationId xmlns:p14="http://schemas.microsoft.com/office/powerpoint/2010/main" val="3068185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965" y="2492626"/>
            <a:ext cx="2636044" cy="2091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lèche droite 3"/>
          <p:cNvSpPr/>
          <p:nvPr/>
        </p:nvSpPr>
        <p:spPr>
          <a:xfrm>
            <a:off x="3248706" y="2849165"/>
            <a:ext cx="540544" cy="971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350"/>
          </a:p>
        </p:txBody>
      </p:sp>
      <p:sp>
        <p:nvSpPr>
          <p:cNvPr id="6" name="Flèche droite 5"/>
          <p:cNvSpPr/>
          <p:nvPr/>
        </p:nvSpPr>
        <p:spPr>
          <a:xfrm>
            <a:off x="6057389" y="2849165"/>
            <a:ext cx="539354" cy="971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350"/>
          </a:p>
        </p:txBody>
      </p:sp>
      <p:sp>
        <p:nvSpPr>
          <p:cNvPr id="8" name="ZoneTexte 10"/>
          <p:cNvSpPr txBox="1">
            <a:spLocks noChangeArrowheads="1"/>
          </p:cNvSpPr>
          <p:nvPr/>
        </p:nvSpPr>
        <p:spPr bwMode="auto">
          <a:xfrm>
            <a:off x="3026058" y="4306489"/>
            <a:ext cx="113466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350" b="1">
                <a:solidFill>
                  <a:srgbClr val="FF0000"/>
                </a:solidFill>
              </a:rPr>
              <a:t>*0,00000014</a:t>
            </a:r>
          </a:p>
        </p:txBody>
      </p:sp>
      <p:sp>
        <p:nvSpPr>
          <p:cNvPr id="9" name="ZoneTexte 11"/>
          <p:cNvSpPr txBox="1">
            <a:spLocks noChangeArrowheads="1"/>
          </p:cNvSpPr>
          <p:nvPr/>
        </p:nvSpPr>
        <p:spPr bwMode="auto">
          <a:xfrm>
            <a:off x="5940708" y="4307680"/>
            <a:ext cx="113347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350" b="1" dirty="0">
                <a:solidFill>
                  <a:srgbClr val="FF0000"/>
                </a:solidFill>
              </a:rPr>
              <a:t>*0,00000014</a:t>
            </a:r>
          </a:p>
        </p:txBody>
      </p:sp>
      <p:pic>
        <p:nvPicPr>
          <p:cNvPr id="10" name="Image 9" descr="inde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57139" y="2607468"/>
            <a:ext cx="1643063" cy="164306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6BDBC-A714-4672-BF5D-2C2E6FA66EBC}" type="slidenum">
              <a:rPr lang="fr-FR" smtClean="0"/>
              <a:t>53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5BEDBF2-F8EE-4B7A-9C49-639F72308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080" y="2684626"/>
            <a:ext cx="1451063" cy="14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40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64201"/>
            <a:ext cx="903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ym typeface="Wingdings" panose="05000000000000000000" pitchFamily="2" charset="2"/>
              </a:rPr>
              <a:t></a:t>
            </a:r>
            <a:r>
              <a:rPr lang="fr-FR" sz="2800" dirty="0"/>
              <a:t> </a:t>
            </a:r>
            <a:r>
              <a:rPr lang="fr-FR" sz="2800" dirty="0" err="1"/>
              <a:t>Properties</a:t>
            </a:r>
            <a:r>
              <a:rPr lang="fr-FR" sz="2800" dirty="0"/>
              <a:t> of </a:t>
            </a:r>
            <a:r>
              <a:rPr lang="fr-FR" sz="2800" dirty="0" err="1"/>
              <a:t>Semiconductors</a:t>
            </a:r>
            <a:r>
              <a:rPr lang="fr-FR" sz="2800" dirty="0"/>
              <a:t> + </a:t>
            </a:r>
            <a:r>
              <a:rPr lang="fr-FR" sz="2800" dirty="0">
                <a:solidFill>
                  <a:srgbClr val="FF0000"/>
                </a:solidFill>
              </a:rPr>
              <a:t>«</a:t>
            </a:r>
            <a:r>
              <a:rPr lang="fr-FR" sz="2800" u="sng" dirty="0"/>
              <a:t> </a:t>
            </a:r>
            <a:r>
              <a:rPr lang="fr-FR" sz="2800" u="sng" dirty="0">
                <a:solidFill>
                  <a:srgbClr val="FF0000"/>
                </a:solidFill>
              </a:rPr>
              <a:t>quantum size </a:t>
            </a:r>
            <a:r>
              <a:rPr lang="fr-FR" sz="2800" u="sng" dirty="0" err="1">
                <a:solidFill>
                  <a:srgbClr val="FF0000"/>
                </a:solidFill>
              </a:rPr>
              <a:t>effect</a:t>
            </a:r>
            <a:r>
              <a:rPr lang="fr-FR" sz="2800" dirty="0">
                <a:solidFill>
                  <a:srgbClr val="FF0000"/>
                </a:solidFill>
              </a:rPr>
              <a:t> »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3" y="1306355"/>
            <a:ext cx="3548964" cy="35489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r="38851"/>
          <a:stretch/>
        </p:blipFill>
        <p:spPr>
          <a:xfrm>
            <a:off x="4650508" y="1464723"/>
            <a:ext cx="3735215" cy="323465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0" y="5374253"/>
            <a:ext cx="8874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fr-FR" sz="2400" dirty="0">
                <a:solidFill>
                  <a:srgbClr val="FF0000"/>
                </a:solidFill>
              </a:rPr>
              <a:t> QD = « big </a:t>
            </a:r>
            <a:r>
              <a:rPr lang="fr-FR" sz="2400" dirty="0" err="1">
                <a:solidFill>
                  <a:srgbClr val="FF0000"/>
                </a:solidFill>
              </a:rPr>
              <a:t>atom</a:t>
            </a:r>
            <a:r>
              <a:rPr lang="fr-FR" sz="2400" dirty="0">
                <a:solidFill>
                  <a:srgbClr val="FF0000"/>
                </a:solidFill>
              </a:rPr>
              <a:t> »: </a:t>
            </a:r>
            <a:r>
              <a:rPr lang="fr-FR" sz="2400" dirty="0" err="1"/>
              <a:t>two</a:t>
            </a:r>
            <a:r>
              <a:rPr lang="fr-FR" sz="2400" dirty="0"/>
              <a:t> </a:t>
            </a:r>
            <a:r>
              <a:rPr lang="fr-FR" sz="2400" dirty="0" err="1"/>
              <a:t>energy</a:t>
            </a:r>
            <a:r>
              <a:rPr lang="fr-FR" sz="2400" dirty="0"/>
              <a:t> state system </a:t>
            </a:r>
            <a:r>
              <a:rPr lang="fr-FR" sz="2400" dirty="0" err="1"/>
              <a:t>with</a:t>
            </a:r>
            <a:r>
              <a:rPr lang="fr-FR" sz="2400" dirty="0"/>
              <a:t> a </a:t>
            </a:r>
            <a:r>
              <a:rPr lang="fr-FR" sz="2400" dirty="0" err="1"/>
              <a:t>particle</a:t>
            </a:r>
            <a:r>
              <a:rPr lang="fr-FR" sz="2400" dirty="0"/>
              <a:t> of 2-6 nm, i.e., 10 to 100 </a:t>
            </a:r>
            <a:r>
              <a:rPr lang="fr-FR" sz="2400" dirty="0" err="1"/>
              <a:t>bigger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an </a:t>
            </a:r>
            <a:r>
              <a:rPr lang="fr-FR" sz="2400" dirty="0" err="1"/>
              <a:t>atom</a:t>
            </a:r>
            <a:r>
              <a:rPr lang="fr-FR" sz="2400" dirty="0"/>
              <a:t> </a:t>
            </a:r>
            <a:r>
              <a:rPr lang="fr-FR" sz="2400" dirty="0">
                <a:sym typeface="Wingdings" panose="05000000000000000000" pitchFamily="2" charset="2"/>
              </a:rPr>
              <a:t></a:t>
            </a:r>
            <a:r>
              <a:rPr lang="fr-FR" sz="2400" dirty="0"/>
              <a:t> </a:t>
            </a:r>
            <a:r>
              <a:rPr lang="fr-FR" sz="2400" dirty="0" err="1"/>
              <a:t>easier</a:t>
            </a:r>
            <a:r>
              <a:rPr lang="fr-FR" sz="2400" dirty="0"/>
              <a:t> manipulation,  etc…</a:t>
            </a:r>
          </a:p>
        </p:txBody>
      </p:sp>
    </p:spTree>
    <p:extLst>
      <p:ext uri="{BB962C8B-B14F-4D97-AF65-F5344CB8AC3E}">
        <p14:creationId xmlns:p14="http://schemas.microsoft.com/office/powerpoint/2010/main" val="2592939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2910115" y="6088743"/>
            <a:ext cx="13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électron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975429" y="6081486"/>
            <a:ext cx="1393371" cy="4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3496" t="49373" r="68302" b="29910"/>
          <a:stretch/>
        </p:blipFill>
        <p:spPr>
          <a:xfrm>
            <a:off x="1747800" y="4122056"/>
            <a:ext cx="2229114" cy="1950064"/>
          </a:xfrm>
          <a:prstGeom prst="rect">
            <a:avLst/>
          </a:prstGeom>
          <a:ln>
            <a:noFill/>
          </a:ln>
        </p:spPr>
      </p:pic>
      <p:sp>
        <p:nvSpPr>
          <p:cNvPr id="33" name="Ellipse 32"/>
          <p:cNvSpPr/>
          <p:nvPr/>
        </p:nvSpPr>
        <p:spPr>
          <a:xfrm>
            <a:off x="2184398" y="4898570"/>
            <a:ext cx="246744" cy="246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3496" t="12118" r="68302" b="66604"/>
          <a:stretch/>
        </p:blipFill>
        <p:spPr>
          <a:xfrm>
            <a:off x="1636135" y="1277257"/>
            <a:ext cx="2239180" cy="2002971"/>
          </a:xfrm>
          <a:prstGeom prst="rect">
            <a:avLst/>
          </a:prstGeom>
        </p:spPr>
      </p:pic>
      <p:grpSp>
        <p:nvGrpSpPr>
          <p:cNvPr id="32" name="Groupe 31"/>
          <p:cNvGrpSpPr/>
          <p:nvPr/>
        </p:nvGrpSpPr>
        <p:grpSpPr>
          <a:xfrm>
            <a:off x="145143" y="3253258"/>
            <a:ext cx="1931265" cy="720678"/>
            <a:chOff x="145143" y="3253258"/>
            <a:chExt cx="1931265" cy="720678"/>
          </a:xfrm>
        </p:grpSpPr>
        <p:sp>
          <p:nvSpPr>
            <p:cNvPr id="7" name="Forme libre 6"/>
            <p:cNvSpPr/>
            <p:nvPr/>
          </p:nvSpPr>
          <p:spPr>
            <a:xfrm rot="20130882">
              <a:off x="1472875" y="3589761"/>
              <a:ext cx="603533" cy="384175"/>
            </a:xfrm>
            <a:custGeom>
              <a:avLst/>
              <a:gdLst>
                <a:gd name="connsiteX0" fmla="*/ 0 w 847725"/>
                <a:gd name="connsiteY0" fmla="*/ 288925 h 650875"/>
                <a:gd name="connsiteX1" fmla="*/ 257175 w 847725"/>
                <a:gd name="connsiteY1" fmla="*/ 50800 h 650875"/>
                <a:gd name="connsiteX2" fmla="*/ 390525 w 847725"/>
                <a:gd name="connsiteY2" fmla="*/ 593725 h 650875"/>
                <a:gd name="connsiteX3" fmla="*/ 685800 w 847725"/>
                <a:gd name="connsiteY3" fmla="*/ 393700 h 650875"/>
                <a:gd name="connsiteX4" fmla="*/ 847725 w 847725"/>
                <a:gd name="connsiteY4" fmla="*/ 422275 h 6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650875">
                  <a:moveTo>
                    <a:pt x="0" y="288925"/>
                  </a:moveTo>
                  <a:cubicBezTo>
                    <a:pt x="96044" y="144462"/>
                    <a:pt x="192088" y="0"/>
                    <a:pt x="257175" y="50800"/>
                  </a:cubicBezTo>
                  <a:cubicBezTo>
                    <a:pt x="322263" y="101600"/>
                    <a:pt x="319088" y="536575"/>
                    <a:pt x="390525" y="593725"/>
                  </a:cubicBezTo>
                  <a:cubicBezTo>
                    <a:pt x="461962" y="650875"/>
                    <a:pt x="609600" y="422275"/>
                    <a:pt x="685800" y="393700"/>
                  </a:cubicBezTo>
                  <a:cubicBezTo>
                    <a:pt x="762000" y="365125"/>
                    <a:pt x="804862" y="393700"/>
                    <a:pt x="847725" y="422275"/>
                  </a:cubicBezTo>
                </a:path>
              </a:pathLst>
            </a:custGeom>
            <a:ln w="571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45143" y="3253258"/>
              <a:ext cx="1553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rgbClr val="0070C0"/>
                  </a:solidFill>
                </a:rPr>
                <a:t>illumination</a:t>
              </a:r>
            </a:p>
          </p:txBody>
        </p:sp>
      </p:grpSp>
      <p:sp>
        <p:nvSpPr>
          <p:cNvPr id="10" name="Forme libre 9"/>
          <p:cNvSpPr/>
          <p:nvPr/>
        </p:nvSpPr>
        <p:spPr>
          <a:xfrm rot="20227379">
            <a:off x="3744360" y="3466390"/>
            <a:ext cx="603533" cy="384175"/>
          </a:xfrm>
          <a:custGeom>
            <a:avLst/>
            <a:gdLst>
              <a:gd name="connsiteX0" fmla="*/ 0 w 847725"/>
              <a:gd name="connsiteY0" fmla="*/ 288925 h 650875"/>
              <a:gd name="connsiteX1" fmla="*/ 257175 w 847725"/>
              <a:gd name="connsiteY1" fmla="*/ 50800 h 650875"/>
              <a:gd name="connsiteX2" fmla="*/ 390525 w 847725"/>
              <a:gd name="connsiteY2" fmla="*/ 593725 h 650875"/>
              <a:gd name="connsiteX3" fmla="*/ 685800 w 847725"/>
              <a:gd name="connsiteY3" fmla="*/ 393700 h 650875"/>
              <a:gd name="connsiteX4" fmla="*/ 847725 w 847725"/>
              <a:gd name="connsiteY4" fmla="*/ 422275 h 65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725" h="650875">
                <a:moveTo>
                  <a:pt x="0" y="288925"/>
                </a:moveTo>
                <a:cubicBezTo>
                  <a:pt x="96044" y="144462"/>
                  <a:pt x="192088" y="0"/>
                  <a:pt x="257175" y="50800"/>
                </a:cubicBezTo>
                <a:cubicBezTo>
                  <a:pt x="322263" y="101600"/>
                  <a:pt x="319088" y="536575"/>
                  <a:pt x="390525" y="593725"/>
                </a:cubicBezTo>
                <a:cubicBezTo>
                  <a:pt x="461962" y="650875"/>
                  <a:pt x="609600" y="422275"/>
                  <a:pt x="685800" y="393700"/>
                </a:cubicBezTo>
                <a:cubicBezTo>
                  <a:pt x="762000" y="365125"/>
                  <a:pt x="804862" y="393700"/>
                  <a:pt x="847725" y="422275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haut 10"/>
          <p:cNvSpPr/>
          <p:nvPr/>
        </p:nvSpPr>
        <p:spPr>
          <a:xfrm flipV="1">
            <a:off x="3011716" y="3135083"/>
            <a:ext cx="326570" cy="1132115"/>
          </a:xfrm>
          <a:prstGeom prst="upArrow">
            <a:avLst>
              <a:gd name="adj1" fmla="val 40698"/>
              <a:gd name="adj2" fmla="val 9186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" name="ZoneTexte 11"/>
          <p:cNvSpPr txBox="1"/>
          <p:nvPr/>
        </p:nvSpPr>
        <p:spPr>
          <a:xfrm>
            <a:off x="493486" y="1494970"/>
            <a:ext cx="1480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Conduction</a:t>
            </a:r>
          </a:p>
          <a:p>
            <a:pPr algn="ctr"/>
            <a:r>
              <a:rPr lang="fr-FR" sz="2000" b="1" dirty="0"/>
              <a:t>band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15257" y="4942113"/>
            <a:ext cx="1480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Valence</a:t>
            </a:r>
          </a:p>
          <a:p>
            <a:pPr algn="ctr"/>
            <a:r>
              <a:rPr lang="fr-FR" sz="2000" b="1" dirty="0"/>
              <a:t>band</a:t>
            </a:r>
          </a:p>
        </p:txBody>
      </p:sp>
      <p:sp>
        <p:nvSpPr>
          <p:cNvPr id="14" name="Ellipse 13"/>
          <p:cNvSpPr/>
          <p:nvPr/>
        </p:nvSpPr>
        <p:spPr>
          <a:xfrm>
            <a:off x="2177141" y="2148113"/>
            <a:ext cx="246744" cy="246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8" name="Ellipse 17"/>
          <p:cNvSpPr/>
          <p:nvPr/>
        </p:nvSpPr>
        <p:spPr>
          <a:xfrm>
            <a:off x="3055255" y="4216399"/>
            <a:ext cx="246744" cy="246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2394858" y="5138056"/>
            <a:ext cx="551541" cy="11176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2460174" y="1378857"/>
            <a:ext cx="1357083" cy="762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788229" y="1117599"/>
            <a:ext cx="13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electron</a:t>
            </a:r>
            <a:endParaRPr lang="fr-FR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924630" y="6103256"/>
            <a:ext cx="13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hole</a:t>
            </a:r>
            <a:endParaRPr lang="fr-FR" dirty="0"/>
          </a:p>
        </p:txBody>
      </p:sp>
      <p:sp>
        <p:nvSpPr>
          <p:cNvPr id="27" name="Forme libre 26"/>
          <p:cNvSpPr/>
          <p:nvPr/>
        </p:nvSpPr>
        <p:spPr>
          <a:xfrm rot="16563157">
            <a:off x="2478549" y="4479341"/>
            <a:ext cx="491869" cy="452551"/>
          </a:xfrm>
          <a:custGeom>
            <a:avLst/>
            <a:gdLst>
              <a:gd name="connsiteX0" fmla="*/ 0 w 609600"/>
              <a:gd name="connsiteY0" fmla="*/ 20949 h 741271"/>
              <a:gd name="connsiteX1" fmla="*/ 159657 w 609600"/>
              <a:gd name="connsiteY1" fmla="*/ 20949 h 741271"/>
              <a:gd name="connsiteX2" fmla="*/ 188686 w 609600"/>
              <a:gd name="connsiteY2" fmla="*/ 238664 h 741271"/>
              <a:gd name="connsiteX3" fmla="*/ 333829 w 609600"/>
              <a:gd name="connsiteY3" fmla="*/ 238664 h 741271"/>
              <a:gd name="connsiteX4" fmla="*/ 362857 w 609600"/>
              <a:gd name="connsiteY4" fmla="*/ 470892 h 741271"/>
              <a:gd name="connsiteX5" fmla="*/ 522514 w 609600"/>
              <a:gd name="connsiteY5" fmla="*/ 528949 h 741271"/>
              <a:gd name="connsiteX6" fmla="*/ 522514 w 609600"/>
              <a:gd name="connsiteY6" fmla="*/ 717635 h 741271"/>
              <a:gd name="connsiteX7" fmla="*/ 609600 w 609600"/>
              <a:gd name="connsiteY7" fmla="*/ 732149 h 7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" h="741271">
                <a:moveTo>
                  <a:pt x="0" y="20949"/>
                </a:moveTo>
                <a:cubicBezTo>
                  <a:pt x="64104" y="2806"/>
                  <a:pt x="128209" y="-15337"/>
                  <a:pt x="159657" y="20949"/>
                </a:cubicBezTo>
                <a:cubicBezTo>
                  <a:pt x="191105" y="57235"/>
                  <a:pt x="159657" y="202378"/>
                  <a:pt x="188686" y="238664"/>
                </a:cubicBezTo>
                <a:cubicBezTo>
                  <a:pt x="217715" y="274950"/>
                  <a:pt x="304801" y="199959"/>
                  <a:pt x="333829" y="238664"/>
                </a:cubicBezTo>
                <a:cubicBezTo>
                  <a:pt x="362857" y="277369"/>
                  <a:pt x="331410" y="422511"/>
                  <a:pt x="362857" y="470892"/>
                </a:cubicBezTo>
                <a:cubicBezTo>
                  <a:pt x="394304" y="519273"/>
                  <a:pt x="495905" y="487825"/>
                  <a:pt x="522514" y="528949"/>
                </a:cubicBezTo>
                <a:cubicBezTo>
                  <a:pt x="549123" y="570073"/>
                  <a:pt x="508000" y="683768"/>
                  <a:pt x="522514" y="717635"/>
                </a:cubicBezTo>
                <a:cubicBezTo>
                  <a:pt x="537028" y="751502"/>
                  <a:pt x="573314" y="741825"/>
                  <a:pt x="609600" y="73214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 rot="16200000">
            <a:off x="1959430" y="3352800"/>
            <a:ext cx="18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recombinaison</a:t>
            </a:r>
          </a:p>
        </p:txBody>
      </p:sp>
      <p:grpSp>
        <p:nvGrpSpPr>
          <p:cNvPr id="35" name="Groupe 34"/>
          <p:cNvGrpSpPr/>
          <p:nvPr/>
        </p:nvGrpSpPr>
        <p:grpSpPr>
          <a:xfrm>
            <a:off x="2148115" y="2351314"/>
            <a:ext cx="569298" cy="2525485"/>
            <a:chOff x="2148115" y="2351314"/>
            <a:chExt cx="569298" cy="2525485"/>
          </a:xfrm>
        </p:grpSpPr>
        <p:sp>
          <p:nvSpPr>
            <p:cNvPr id="6" name="Flèche vers le haut 5"/>
            <p:cNvSpPr/>
            <p:nvPr/>
          </p:nvSpPr>
          <p:spPr>
            <a:xfrm>
              <a:off x="2148115" y="2351314"/>
              <a:ext cx="304800" cy="2525485"/>
            </a:xfrm>
            <a:prstGeom prst="upArrow">
              <a:avLst>
                <a:gd name="adj1" fmla="val 40698"/>
                <a:gd name="adj2" fmla="val 918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9" name="ZoneTexte 28"/>
            <p:cNvSpPr txBox="1"/>
            <p:nvPr/>
          </p:nvSpPr>
          <p:spPr>
            <a:xfrm rot="5400000">
              <a:off x="1975565" y="3496327"/>
              <a:ext cx="1114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excitation</a:t>
              </a:r>
            </a:p>
          </p:txBody>
        </p:sp>
      </p:grpSp>
      <p:sp>
        <p:nvSpPr>
          <p:cNvPr id="30" name="ZoneTexte 29"/>
          <p:cNvSpPr txBox="1"/>
          <p:nvPr/>
        </p:nvSpPr>
        <p:spPr>
          <a:xfrm>
            <a:off x="3563258" y="2708972"/>
            <a:ext cx="1553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Single photon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9439" y="183704"/>
            <a:ext cx="8161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7030A0"/>
                </a:solidFill>
              </a:rPr>
              <a:t>Fluorescence</a:t>
            </a:r>
            <a:r>
              <a:rPr lang="fr-FR" sz="2000" b="1" dirty="0"/>
              <a:t>: </a:t>
            </a:r>
            <a:r>
              <a:rPr lang="fr-FR" sz="2000" b="1" dirty="0" err="1"/>
              <a:t>involves</a:t>
            </a:r>
            <a:r>
              <a:rPr lang="fr-FR" sz="2000" b="1" dirty="0"/>
              <a:t> an </a:t>
            </a:r>
            <a:r>
              <a:rPr lang="fr-FR" sz="2000" b="1" dirty="0">
                <a:solidFill>
                  <a:srgbClr val="FF0000"/>
                </a:solidFill>
              </a:rPr>
              <a:t>exciton </a:t>
            </a:r>
            <a:r>
              <a:rPr lang="fr-FR" sz="2000" b="1" dirty="0" err="1"/>
              <a:t>rather</a:t>
            </a:r>
            <a:r>
              <a:rPr lang="fr-FR" sz="2000" b="1" dirty="0"/>
              <a:t> </a:t>
            </a:r>
            <a:r>
              <a:rPr lang="fr-FR" sz="2000" b="1" dirty="0" err="1"/>
              <a:t>than</a:t>
            </a:r>
            <a:r>
              <a:rPr lang="fr-FR" sz="2000" b="1" dirty="0"/>
              <a:t> an </a:t>
            </a:r>
            <a:r>
              <a:rPr lang="fr-FR" sz="2000" b="1" dirty="0" err="1"/>
              <a:t>electron</a:t>
            </a:r>
            <a:endParaRPr lang="fr-FR" sz="2000" b="1" dirty="0"/>
          </a:p>
          <a:p>
            <a:pPr algn="ctr"/>
            <a:r>
              <a:rPr lang="fr-FR" sz="2000" b="1" dirty="0">
                <a:solidFill>
                  <a:srgbClr val="FF0000"/>
                </a:solidFill>
              </a:rPr>
              <a:t>Exciton</a:t>
            </a:r>
            <a:r>
              <a:rPr lang="fr-FR" sz="2000" b="1" dirty="0"/>
              <a:t> = </a:t>
            </a:r>
            <a:r>
              <a:rPr lang="fr-FR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electron-hole</a:t>
            </a: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pair </a:t>
            </a:r>
            <a:r>
              <a:rPr lang="fr-FR" sz="2000" b="1" dirty="0"/>
              <a:t>(</a:t>
            </a:r>
            <a:r>
              <a:rPr lang="fr-FR" sz="2000" b="1" dirty="0" err="1">
                <a:solidFill>
                  <a:srgbClr val="00B050"/>
                </a:solidFill>
              </a:rPr>
              <a:t>semiconductor</a:t>
            </a:r>
            <a:r>
              <a:rPr lang="fr-FR" sz="2000" b="1" dirty="0">
                <a:solidFill>
                  <a:srgbClr val="00B050"/>
                </a:solidFill>
              </a:rPr>
              <a:t> </a:t>
            </a:r>
            <a:r>
              <a:rPr lang="fr-FR" sz="2000" b="1" dirty="0" err="1">
                <a:solidFill>
                  <a:srgbClr val="00B050"/>
                </a:solidFill>
              </a:rPr>
              <a:t>material</a:t>
            </a:r>
            <a:r>
              <a:rPr lang="fr-FR" sz="2000" b="1" dirty="0"/>
              <a:t>)</a:t>
            </a:r>
          </a:p>
        </p:txBody>
      </p:sp>
      <p:sp>
        <p:nvSpPr>
          <p:cNvPr id="36" name="Ellipse 35"/>
          <p:cNvSpPr/>
          <p:nvPr/>
        </p:nvSpPr>
        <p:spPr>
          <a:xfrm>
            <a:off x="2184398" y="4884057"/>
            <a:ext cx="246744" cy="2467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/>
        </p:nvSpPr>
        <p:spPr>
          <a:xfrm>
            <a:off x="2510971" y="2373907"/>
            <a:ext cx="537029" cy="485407"/>
          </a:xfrm>
          <a:custGeom>
            <a:avLst/>
            <a:gdLst>
              <a:gd name="connsiteX0" fmla="*/ 0 w 609600"/>
              <a:gd name="connsiteY0" fmla="*/ 20949 h 741271"/>
              <a:gd name="connsiteX1" fmla="*/ 159657 w 609600"/>
              <a:gd name="connsiteY1" fmla="*/ 20949 h 741271"/>
              <a:gd name="connsiteX2" fmla="*/ 188686 w 609600"/>
              <a:gd name="connsiteY2" fmla="*/ 238664 h 741271"/>
              <a:gd name="connsiteX3" fmla="*/ 333829 w 609600"/>
              <a:gd name="connsiteY3" fmla="*/ 238664 h 741271"/>
              <a:gd name="connsiteX4" fmla="*/ 362857 w 609600"/>
              <a:gd name="connsiteY4" fmla="*/ 470892 h 741271"/>
              <a:gd name="connsiteX5" fmla="*/ 522514 w 609600"/>
              <a:gd name="connsiteY5" fmla="*/ 528949 h 741271"/>
              <a:gd name="connsiteX6" fmla="*/ 522514 w 609600"/>
              <a:gd name="connsiteY6" fmla="*/ 717635 h 741271"/>
              <a:gd name="connsiteX7" fmla="*/ 609600 w 609600"/>
              <a:gd name="connsiteY7" fmla="*/ 732149 h 7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" h="741271">
                <a:moveTo>
                  <a:pt x="0" y="20949"/>
                </a:moveTo>
                <a:cubicBezTo>
                  <a:pt x="64104" y="2806"/>
                  <a:pt x="128209" y="-15337"/>
                  <a:pt x="159657" y="20949"/>
                </a:cubicBezTo>
                <a:cubicBezTo>
                  <a:pt x="191105" y="57235"/>
                  <a:pt x="159657" y="202378"/>
                  <a:pt x="188686" y="238664"/>
                </a:cubicBezTo>
                <a:cubicBezTo>
                  <a:pt x="217715" y="274950"/>
                  <a:pt x="304801" y="199959"/>
                  <a:pt x="333829" y="238664"/>
                </a:cubicBezTo>
                <a:cubicBezTo>
                  <a:pt x="362857" y="277369"/>
                  <a:pt x="331410" y="422511"/>
                  <a:pt x="362857" y="470892"/>
                </a:cubicBezTo>
                <a:cubicBezTo>
                  <a:pt x="394304" y="519273"/>
                  <a:pt x="495905" y="487825"/>
                  <a:pt x="522514" y="528949"/>
                </a:cubicBezTo>
                <a:cubicBezTo>
                  <a:pt x="549123" y="570073"/>
                  <a:pt x="508000" y="683768"/>
                  <a:pt x="522514" y="717635"/>
                </a:cubicBezTo>
                <a:cubicBezTo>
                  <a:pt x="537028" y="751502"/>
                  <a:pt x="573314" y="741825"/>
                  <a:pt x="609600" y="73214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3062512" y="2907393"/>
            <a:ext cx="246744" cy="246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052764" y="2897872"/>
            <a:ext cx="266018" cy="266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02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 animBg="1"/>
      <p:bldP spid="33" grpId="0" animBg="1"/>
      <p:bldP spid="10" grpId="0" animBg="1"/>
      <p:bldP spid="11" grpId="0" animBg="1"/>
      <p:bldP spid="14" grpId="0" animBg="1"/>
      <p:bldP spid="18" grpId="0" animBg="1"/>
      <p:bldP spid="24" grpId="0"/>
      <p:bldP spid="25" grpId="0"/>
      <p:bldP spid="27" grpId="0" animBg="1"/>
      <p:bldP spid="28" grpId="0"/>
      <p:bldP spid="30" grpId="0"/>
      <p:bldP spid="36" grpId="0" animBg="1"/>
      <p:bldP spid="26" grpId="0" animBg="1"/>
      <p:bldP spid="37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2910115" y="6088743"/>
            <a:ext cx="13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électron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975429" y="6081486"/>
            <a:ext cx="1393371" cy="4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3496" t="49373" r="68302" b="29910"/>
          <a:stretch/>
        </p:blipFill>
        <p:spPr>
          <a:xfrm>
            <a:off x="1747800" y="4122056"/>
            <a:ext cx="2229114" cy="1950064"/>
          </a:xfrm>
          <a:prstGeom prst="rect">
            <a:avLst/>
          </a:prstGeom>
          <a:ln>
            <a:noFill/>
          </a:ln>
        </p:spPr>
      </p:pic>
      <p:sp>
        <p:nvSpPr>
          <p:cNvPr id="33" name="Ellipse 32"/>
          <p:cNvSpPr/>
          <p:nvPr/>
        </p:nvSpPr>
        <p:spPr>
          <a:xfrm>
            <a:off x="2184398" y="4898570"/>
            <a:ext cx="246744" cy="246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09" y="2384686"/>
            <a:ext cx="3477512" cy="28515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3496" t="12118" r="68302" b="66604"/>
          <a:stretch/>
        </p:blipFill>
        <p:spPr>
          <a:xfrm>
            <a:off x="1636135" y="1277257"/>
            <a:ext cx="2239180" cy="2002971"/>
          </a:xfrm>
          <a:prstGeom prst="rect">
            <a:avLst/>
          </a:prstGeom>
        </p:spPr>
      </p:pic>
      <p:grpSp>
        <p:nvGrpSpPr>
          <p:cNvPr id="32" name="Groupe 31"/>
          <p:cNvGrpSpPr/>
          <p:nvPr/>
        </p:nvGrpSpPr>
        <p:grpSpPr>
          <a:xfrm>
            <a:off x="145143" y="3253258"/>
            <a:ext cx="1931265" cy="720678"/>
            <a:chOff x="145143" y="3253258"/>
            <a:chExt cx="1931265" cy="720678"/>
          </a:xfrm>
        </p:grpSpPr>
        <p:sp>
          <p:nvSpPr>
            <p:cNvPr id="7" name="Forme libre 6"/>
            <p:cNvSpPr/>
            <p:nvPr/>
          </p:nvSpPr>
          <p:spPr>
            <a:xfrm rot="20130882">
              <a:off x="1472875" y="3589761"/>
              <a:ext cx="603533" cy="384175"/>
            </a:xfrm>
            <a:custGeom>
              <a:avLst/>
              <a:gdLst>
                <a:gd name="connsiteX0" fmla="*/ 0 w 847725"/>
                <a:gd name="connsiteY0" fmla="*/ 288925 h 650875"/>
                <a:gd name="connsiteX1" fmla="*/ 257175 w 847725"/>
                <a:gd name="connsiteY1" fmla="*/ 50800 h 650875"/>
                <a:gd name="connsiteX2" fmla="*/ 390525 w 847725"/>
                <a:gd name="connsiteY2" fmla="*/ 593725 h 650875"/>
                <a:gd name="connsiteX3" fmla="*/ 685800 w 847725"/>
                <a:gd name="connsiteY3" fmla="*/ 393700 h 650875"/>
                <a:gd name="connsiteX4" fmla="*/ 847725 w 847725"/>
                <a:gd name="connsiteY4" fmla="*/ 422275 h 6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650875">
                  <a:moveTo>
                    <a:pt x="0" y="288925"/>
                  </a:moveTo>
                  <a:cubicBezTo>
                    <a:pt x="96044" y="144462"/>
                    <a:pt x="192088" y="0"/>
                    <a:pt x="257175" y="50800"/>
                  </a:cubicBezTo>
                  <a:cubicBezTo>
                    <a:pt x="322263" y="101600"/>
                    <a:pt x="319088" y="536575"/>
                    <a:pt x="390525" y="593725"/>
                  </a:cubicBezTo>
                  <a:cubicBezTo>
                    <a:pt x="461962" y="650875"/>
                    <a:pt x="609600" y="422275"/>
                    <a:pt x="685800" y="393700"/>
                  </a:cubicBezTo>
                  <a:cubicBezTo>
                    <a:pt x="762000" y="365125"/>
                    <a:pt x="804862" y="393700"/>
                    <a:pt x="847725" y="422275"/>
                  </a:cubicBezTo>
                </a:path>
              </a:pathLst>
            </a:custGeom>
            <a:ln w="571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45143" y="3253258"/>
              <a:ext cx="1553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rgbClr val="0070C0"/>
                  </a:solidFill>
                </a:rPr>
                <a:t>illumination</a:t>
              </a:r>
            </a:p>
          </p:txBody>
        </p:sp>
      </p:grpSp>
      <p:sp>
        <p:nvSpPr>
          <p:cNvPr id="10" name="Forme libre 9"/>
          <p:cNvSpPr/>
          <p:nvPr/>
        </p:nvSpPr>
        <p:spPr>
          <a:xfrm rot="20227379">
            <a:off x="3744360" y="3466390"/>
            <a:ext cx="603533" cy="384175"/>
          </a:xfrm>
          <a:custGeom>
            <a:avLst/>
            <a:gdLst>
              <a:gd name="connsiteX0" fmla="*/ 0 w 847725"/>
              <a:gd name="connsiteY0" fmla="*/ 288925 h 650875"/>
              <a:gd name="connsiteX1" fmla="*/ 257175 w 847725"/>
              <a:gd name="connsiteY1" fmla="*/ 50800 h 650875"/>
              <a:gd name="connsiteX2" fmla="*/ 390525 w 847725"/>
              <a:gd name="connsiteY2" fmla="*/ 593725 h 650875"/>
              <a:gd name="connsiteX3" fmla="*/ 685800 w 847725"/>
              <a:gd name="connsiteY3" fmla="*/ 393700 h 650875"/>
              <a:gd name="connsiteX4" fmla="*/ 847725 w 847725"/>
              <a:gd name="connsiteY4" fmla="*/ 422275 h 65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725" h="650875">
                <a:moveTo>
                  <a:pt x="0" y="288925"/>
                </a:moveTo>
                <a:cubicBezTo>
                  <a:pt x="96044" y="144462"/>
                  <a:pt x="192088" y="0"/>
                  <a:pt x="257175" y="50800"/>
                </a:cubicBezTo>
                <a:cubicBezTo>
                  <a:pt x="322263" y="101600"/>
                  <a:pt x="319088" y="536575"/>
                  <a:pt x="390525" y="593725"/>
                </a:cubicBezTo>
                <a:cubicBezTo>
                  <a:pt x="461962" y="650875"/>
                  <a:pt x="609600" y="422275"/>
                  <a:pt x="685800" y="393700"/>
                </a:cubicBezTo>
                <a:cubicBezTo>
                  <a:pt x="762000" y="365125"/>
                  <a:pt x="804862" y="393700"/>
                  <a:pt x="847725" y="422275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haut 10"/>
          <p:cNvSpPr/>
          <p:nvPr/>
        </p:nvSpPr>
        <p:spPr>
          <a:xfrm flipV="1">
            <a:off x="3011716" y="3135083"/>
            <a:ext cx="326570" cy="1132115"/>
          </a:xfrm>
          <a:prstGeom prst="upArrow">
            <a:avLst>
              <a:gd name="adj1" fmla="val 40698"/>
              <a:gd name="adj2" fmla="val 9186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" name="ZoneTexte 11"/>
          <p:cNvSpPr txBox="1"/>
          <p:nvPr/>
        </p:nvSpPr>
        <p:spPr>
          <a:xfrm>
            <a:off x="493486" y="1494970"/>
            <a:ext cx="1480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Bande de conduction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15257" y="4942113"/>
            <a:ext cx="1480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Bande de valence</a:t>
            </a:r>
          </a:p>
        </p:txBody>
      </p:sp>
      <p:sp>
        <p:nvSpPr>
          <p:cNvPr id="14" name="Ellipse 13"/>
          <p:cNvSpPr/>
          <p:nvPr/>
        </p:nvSpPr>
        <p:spPr>
          <a:xfrm>
            <a:off x="2177141" y="2148113"/>
            <a:ext cx="246744" cy="246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8" name="Ellipse 17"/>
          <p:cNvSpPr/>
          <p:nvPr/>
        </p:nvSpPr>
        <p:spPr>
          <a:xfrm>
            <a:off x="3055255" y="4216399"/>
            <a:ext cx="246744" cy="246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2394858" y="5138056"/>
            <a:ext cx="551541" cy="11176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2460174" y="1378857"/>
            <a:ext cx="1357083" cy="762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788229" y="1117599"/>
            <a:ext cx="13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électron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924630" y="6103256"/>
            <a:ext cx="137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trou</a:t>
            </a:r>
          </a:p>
        </p:txBody>
      </p:sp>
      <p:sp>
        <p:nvSpPr>
          <p:cNvPr id="27" name="Forme libre 26"/>
          <p:cNvSpPr/>
          <p:nvPr/>
        </p:nvSpPr>
        <p:spPr>
          <a:xfrm rot="16563157">
            <a:off x="2478549" y="4479341"/>
            <a:ext cx="491869" cy="452551"/>
          </a:xfrm>
          <a:custGeom>
            <a:avLst/>
            <a:gdLst>
              <a:gd name="connsiteX0" fmla="*/ 0 w 609600"/>
              <a:gd name="connsiteY0" fmla="*/ 20949 h 741271"/>
              <a:gd name="connsiteX1" fmla="*/ 159657 w 609600"/>
              <a:gd name="connsiteY1" fmla="*/ 20949 h 741271"/>
              <a:gd name="connsiteX2" fmla="*/ 188686 w 609600"/>
              <a:gd name="connsiteY2" fmla="*/ 238664 h 741271"/>
              <a:gd name="connsiteX3" fmla="*/ 333829 w 609600"/>
              <a:gd name="connsiteY3" fmla="*/ 238664 h 741271"/>
              <a:gd name="connsiteX4" fmla="*/ 362857 w 609600"/>
              <a:gd name="connsiteY4" fmla="*/ 470892 h 741271"/>
              <a:gd name="connsiteX5" fmla="*/ 522514 w 609600"/>
              <a:gd name="connsiteY5" fmla="*/ 528949 h 741271"/>
              <a:gd name="connsiteX6" fmla="*/ 522514 w 609600"/>
              <a:gd name="connsiteY6" fmla="*/ 717635 h 741271"/>
              <a:gd name="connsiteX7" fmla="*/ 609600 w 609600"/>
              <a:gd name="connsiteY7" fmla="*/ 732149 h 7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" h="741271">
                <a:moveTo>
                  <a:pt x="0" y="20949"/>
                </a:moveTo>
                <a:cubicBezTo>
                  <a:pt x="64104" y="2806"/>
                  <a:pt x="128209" y="-15337"/>
                  <a:pt x="159657" y="20949"/>
                </a:cubicBezTo>
                <a:cubicBezTo>
                  <a:pt x="191105" y="57235"/>
                  <a:pt x="159657" y="202378"/>
                  <a:pt x="188686" y="238664"/>
                </a:cubicBezTo>
                <a:cubicBezTo>
                  <a:pt x="217715" y="274950"/>
                  <a:pt x="304801" y="199959"/>
                  <a:pt x="333829" y="238664"/>
                </a:cubicBezTo>
                <a:cubicBezTo>
                  <a:pt x="362857" y="277369"/>
                  <a:pt x="331410" y="422511"/>
                  <a:pt x="362857" y="470892"/>
                </a:cubicBezTo>
                <a:cubicBezTo>
                  <a:pt x="394304" y="519273"/>
                  <a:pt x="495905" y="487825"/>
                  <a:pt x="522514" y="528949"/>
                </a:cubicBezTo>
                <a:cubicBezTo>
                  <a:pt x="549123" y="570073"/>
                  <a:pt x="508000" y="683768"/>
                  <a:pt x="522514" y="717635"/>
                </a:cubicBezTo>
                <a:cubicBezTo>
                  <a:pt x="537028" y="751502"/>
                  <a:pt x="573314" y="741825"/>
                  <a:pt x="609600" y="73214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 rot="16200000">
            <a:off x="1959430" y="3352800"/>
            <a:ext cx="18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recombinaison</a:t>
            </a:r>
          </a:p>
        </p:txBody>
      </p:sp>
      <p:grpSp>
        <p:nvGrpSpPr>
          <p:cNvPr id="35" name="Groupe 34"/>
          <p:cNvGrpSpPr/>
          <p:nvPr/>
        </p:nvGrpSpPr>
        <p:grpSpPr>
          <a:xfrm>
            <a:off x="2148115" y="2351314"/>
            <a:ext cx="569298" cy="2525485"/>
            <a:chOff x="2148115" y="2351314"/>
            <a:chExt cx="569298" cy="2525485"/>
          </a:xfrm>
        </p:grpSpPr>
        <p:sp>
          <p:nvSpPr>
            <p:cNvPr id="6" name="Flèche vers le haut 5"/>
            <p:cNvSpPr/>
            <p:nvPr/>
          </p:nvSpPr>
          <p:spPr>
            <a:xfrm>
              <a:off x="2148115" y="2351314"/>
              <a:ext cx="304800" cy="2525485"/>
            </a:xfrm>
            <a:prstGeom prst="upArrow">
              <a:avLst>
                <a:gd name="adj1" fmla="val 40698"/>
                <a:gd name="adj2" fmla="val 918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9" name="ZoneTexte 28"/>
            <p:cNvSpPr txBox="1"/>
            <p:nvPr/>
          </p:nvSpPr>
          <p:spPr>
            <a:xfrm rot="5400000">
              <a:off x="1975565" y="3496327"/>
              <a:ext cx="1114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excitation</a:t>
              </a:r>
            </a:p>
          </p:txBody>
        </p:sp>
      </p:grpSp>
      <p:sp>
        <p:nvSpPr>
          <p:cNvPr id="30" name="ZoneTexte 29"/>
          <p:cNvSpPr txBox="1"/>
          <p:nvPr/>
        </p:nvSpPr>
        <p:spPr>
          <a:xfrm>
            <a:off x="3563258" y="2708972"/>
            <a:ext cx="1553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</a:rPr>
              <a:t>Single photon</a:t>
            </a:r>
          </a:p>
        </p:txBody>
      </p:sp>
      <p:sp>
        <p:nvSpPr>
          <p:cNvPr id="36" name="Ellipse 35"/>
          <p:cNvSpPr/>
          <p:nvPr/>
        </p:nvSpPr>
        <p:spPr>
          <a:xfrm>
            <a:off x="2184398" y="4884057"/>
            <a:ext cx="246744" cy="2467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/>
        </p:nvSpPr>
        <p:spPr>
          <a:xfrm>
            <a:off x="2510971" y="2373907"/>
            <a:ext cx="537029" cy="485407"/>
          </a:xfrm>
          <a:custGeom>
            <a:avLst/>
            <a:gdLst>
              <a:gd name="connsiteX0" fmla="*/ 0 w 609600"/>
              <a:gd name="connsiteY0" fmla="*/ 20949 h 741271"/>
              <a:gd name="connsiteX1" fmla="*/ 159657 w 609600"/>
              <a:gd name="connsiteY1" fmla="*/ 20949 h 741271"/>
              <a:gd name="connsiteX2" fmla="*/ 188686 w 609600"/>
              <a:gd name="connsiteY2" fmla="*/ 238664 h 741271"/>
              <a:gd name="connsiteX3" fmla="*/ 333829 w 609600"/>
              <a:gd name="connsiteY3" fmla="*/ 238664 h 741271"/>
              <a:gd name="connsiteX4" fmla="*/ 362857 w 609600"/>
              <a:gd name="connsiteY4" fmla="*/ 470892 h 741271"/>
              <a:gd name="connsiteX5" fmla="*/ 522514 w 609600"/>
              <a:gd name="connsiteY5" fmla="*/ 528949 h 741271"/>
              <a:gd name="connsiteX6" fmla="*/ 522514 w 609600"/>
              <a:gd name="connsiteY6" fmla="*/ 717635 h 741271"/>
              <a:gd name="connsiteX7" fmla="*/ 609600 w 609600"/>
              <a:gd name="connsiteY7" fmla="*/ 732149 h 7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" h="741271">
                <a:moveTo>
                  <a:pt x="0" y="20949"/>
                </a:moveTo>
                <a:cubicBezTo>
                  <a:pt x="64104" y="2806"/>
                  <a:pt x="128209" y="-15337"/>
                  <a:pt x="159657" y="20949"/>
                </a:cubicBezTo>
                <a:cubicBezTo>
                  <a:pt x="191105" y="57235"/>
                  <a:pt x="159657" y="202378"/>
                  <a:pt x="188686" y="238664"/>
                </a:cubicBezTo>
                <a:cubicBezTo>
                  <a:pt x="217715" y="274950"/>
                  <a:pt x="304801" y="199959"/>
                  <a:pt x="333829" y="238664"/>
                </a:cubicBezTo>
                <a:cubicBezTo>
                  <a:pt x="362857" y="277369"/>
                  <a:pt x="331410" y="422511"/>
                  <a:pt x="362857" y="470892"/>
                </a:cubicBezTo>
                <a:cubicBezTo>
                  <a:pt x="394304" y="519273"/>
                  <a:pt x="495905" y="487825"/>
                  <a:pt x="522514" y="528949"/>
                </a:cubicBezTo>
                <a:cubicBezTo>
                  <a:pt x="549123" y="570073"/>
                  <a:pt x="508000" y="683768"/>
                  <a:pt x="522514" y="717635"/>
                </a:cubicBezTo>
                <a:cubicBezTo>
                  <a:pt x="537028" y="751502"/>
                  <a:pt x="573314" y="741825"/>
                  <a:pt x="609600" y="73214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3062512" y="2907393"/>
            <a:ext cx="246744" cy="246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3052764" y="2897872"/>
            <a:ext cx="266018" cy="2660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543800" y="4969670"/>
            <a:ext cx="1905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6733381" y="2451100"/>
            <a:ext cx="835819" cy="2420144"/>
            <a:chOff x="6733381" y="2451100"/>
            <a:chExt cx="835819" cy="2420144"/>
          </a:xfrm>
        </p:grpSpPr>
        <p:sp>
          <p:nvSpPr>
            <p:cNvPr id="40" name="Rectangle 39"/>
            <p:cNvSpPr/>
            <p:nvPr/>
          </p:nvSpPr>
          <p:spPr>
            <a:xfrm rot="607967">
              <a:off x="7339756" y="4794819"/>
              <a:ext cx="112402" cy="592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6" name="Groupe 15"/>
            <p:cNvGrpSpPr/>
            <p:nvPr/>
          </p:nvGrpSpPr>
          <p:grpSpPr>
            <a:xfrm>
              <a:off x="6733381" y="2451100"/>
              <a:ext cx="835819" cy="2420144"/>
              <a:chOff x="6733381" y="2451100"/>
              <a:chExt cx="835819" cy="2420144"/>
            </a:xfrm>
          </p:grpSpPr>
          <p:sp>
            <p:nvSpPr>
              <p:cNvPr id="2" name="Forme libre 1"/>
              <p:cNvSpPr/>
              <p:nvPr/>
            </p:nvSpPr>
            <p:spPr>
              <a:xfrm>
                <a:off x="6838950" y="2451100"/>
                <a:ext cx="730250" cy="2406650"/>
              </a:xfrm>
              <a:custGeom>
                <a:avLst/>
                <a:gdLst>
                  <a:gd name="connsiteX0" fmla="*/ 12700 w 730250"/>
                  <a:gd name="connsiteY0" fmla="*/ 76200 h 2438400"/>
                  <a:gd name="connsiteX1" fmla="*/ 114300 w 730250"/>
                  <a:gd name="connsiteY1" fmla="*/ 1873250 h 2438400"/>
                  <a:gd name="connsiteX2" fmla="*/ 203200 w 730250"/>
                  <a:gd name="connsiteY2" fmla="*/ 1746250 h 2438400"/>
                  <a:gd name="connsiteX3" fmla="*/ 361950 w 730250"/>
                  <a:gd name="connsiteY3" fmla="*/ 1924050 h 2438400"/>
                  <a:gd name="connsiteX4" fmla="*/ 438150 w 730250"/>
                  <a:gd name="connsiteY4" fmla="*/ 2241550 h 2438400"/>
                  <a:gd name="connsiteX5" fmla="*/ 495300 w 730250"/>
                  <a:gd name="connsiteY5" fmla="*/ 2413000 h 2438400"/>
                  <a:gd name="connsiteX6" fmla="*/ 577850 w 730250"/>
                  <a:gd name="connsiteY6" fmla="*/ 2438400 h 2438400"/>
                  <a:gd name="connsiteX7" fmla="*/ 730250 w 730250"/>
                  <a:gd name="connsiteY7" fmla="*/ 2051050 h 2438400"/>
                  <a:gd name="connsiteX8" fmla="*/ 571500 w 730250"/>
                  <a:gd name="connsiteY8" fmla="*/ 755650 h 2438400"/>
                  <a:gd name="connsiteX9" fmla="*/ 527050 w 730250"/>
                  <a:gd name="connsiteY9" fmla="*/ 107950 h 2438400"/>
                  <a:gd name="connsiteX10" fmla="*/ 425450 w 730250"/>
                  <a:gd name="connsiteY10" fmla="*/ 0 h 2438400"/>
                  <a:gd name="connsiteX11" fmla="*/ 0 w 730250"/>
                  <a:gd name="connsiteY11" fmla="*/ 25400 h 2438400"/>
                  <a:gd name="connsiteX12" fmla="*/ 12700 w 730250"/>
                  <a:gd name="connsiteY12" fmla="*/ 76200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0250" h="2438400">
                    <a:moveTo>
                      <a:pt x="12700" y="76200"/>
                    </a:moveTo>
                    <a:lnTo>
                      <a:pt x="114300" y="1873250"/>
                    </a:lnTo>
                    <a:lnTo>
                      <a:pt x="203200" y="1746250"/>
                    </a:lnTo>
                    <a:lnTo>
                      <a:pt x="361950" y="1924050"/>
                    </a:lnTo>
                    <a:lnTo>
                      <a:pt x="438150" y="2241550"/>
                    </a:lnTo>
                    <a:lnTo>
                      <a:pt x="495300" y="2413000"/>
                    </a:lnTo>
                    <a:lnTo>
                      <a:pt x="577850" y="2438400"/>
                    </a:lnTo>
                    <a:lnTo>
                      <a:pt x="730250" y="2051050"/>
                    </a:lnTo>
                    <a:lnTo>
                      <a:pt x="571500" y="755650"/>
                    </a:lnTo>
                    <a:lnTo>
                      <a:pt x="527050" y="107950"/>
                    </a:lnTo>
                    <a:lnTo>
                      <a:pt x="425450" y="0"/>
                    </a:lnTo>
                    <a:lnTo>
                      <a:pt x="0" y="25400"/>
                    </a:lnTo>
                    <a:lnTo>
                      <a:pt x="12700" y="762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Forme libre 7"/>
              <p:cNvSpPr/>
              <p:nvPr/>
            </p:nvSpPr>
            <p:spPr>
              <a:xfrm>
                <a:off x="6733381" y="4287044"/>
                <a:ext cx="336550" cy="584200"/>
              </a:xfrm>
              <a:custGeom>
                <a:avLst/>
                <a:gdLst>
                  <a:gd name="connsiteX0" fmla="*/ 0 w 336550"/>
                  <a:gd name="connsiteY0" fmla="*/ 393700 h 584200"/>
                  <a:gd name="connsiteX1" fmla="*/ 95250 w 336550"/>
                  <a:gd name="connsiteY1" fmla="*/ 577850 h 584200"/>
                  <a:gd name="connsiteX2" fmla="*/ 336550 w 336550"/>
                  <a:gd name="connsiteY2" fmla="*/ 584200 h 584200"/>
                  <a:gd name="connsiteX3" fmla="*/ 298450 w 336550"/>
                  <a:gd name="connsiteY3" fmla="*/ 0 h 584200"/>
                  <a:gd name="connsiteX4" fmla="*/ 209550 w 336550"/>
                  <a:gd name="connsiteY4" fmla="*/ 266700 h 584200"/>
                  <a:gd name="connsiteX5" fmla="*/ 139700 w 336550"/>
                  <a:gd name="connsiteY5" fmla="*/ 469900 h 584200"/>
                  <a:gd name="connsiteX6" fmla="*/ 0 w 336550"/>
                  <a:gd name="connsiteY6" fmla="*/ 39370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550" h="584200">
                    <a:moveTo>
                      <a:pt x="0" y="393700"/>
                    </a:moveTo>
                    <a:lnTo>
                      <a:pt x="95250" y="577850"/>
                    </a:lnTo>
                    <a:lnTo>
                      <a:pt x="336550" y="584200"/>
                    </a:lnTo>
                    <a:lnTo>
                      <a:pt x="298450" y="0"/>
                    </a:lnTo>
                    <a:lnTo>
                      <a:pt x="209550" y="266700"/>
                    </a:lnTo>
                    <a:lnTo>
                      <a:pt x="139700" y="469900"/>
                    </a:lnTo>
                    <a:lnTo>
                      <a:pt x="0" y="3937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7099819">
                <a:off x="6960059" y="4361153"/>
                <a:ext cx="112402" cy="47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17806854">
                <a:off x="6905290" y="4234948"/>
                <a:ext cx="112402" cy="471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6038850" y="2400301"/>
            <a:ext cx="1876425" cy="2457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96A481-2264-4A71-9E74-EA6F17000DA4}"/>
              </a:ext>
            </a:extLst>
          </p:cNvPr>
          <p:cNvSpPr txBox="1"/>
          <p:nvPr/>
        </p:nvSpPr>
        <p:spPr>
          <a:xfrm>
            <a:off x="779439" y="183704"/>
            <a:ext cx="8161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7030A0"/>
                </a:solidFill>
              </a:rPr>
              <a:t>Fluorescence</a:t>
            </a:r>
            <a:r>
              <a:rPr lang="fr-FR" sz="2000" b="1" dirty="0"/>
              <a:t>: </a:t>
            </a:r>
            <a:r>
              <a:rPr lang="fr-FR" sz="2000" b="1" dirty="0" err="1"/>
              <a:t>involves</a:t>
            </a:r>
            <a:r>
              <a:rPr lang="fr-FR" sz="2000" b="1" dirty="0"/>
              <a:t> an </a:t>
            </a:r>
            <a:r>
              <a:rPr lang="fr-FR" sz="2000" b="1" dirty="0">
                <a:solidFill>
                  <a:srgbClr val="FF0000"/>
                </a:solidFill>
              </a:rPr>
              <a:t>exciton </a:t>
            </a:r>
            <a:r>
              <a:rPr lang="fr-FR" sz="2000" b="1" dirty="0" err="1"/>
              <a:t>rather</a:t>
            </a:r>
            <a:r>
              <a:rPr lang="fr-FR" sz="2000" b="1" dirty="0"/>
              <a:t> </a:t>
            </a:r>
            <a:r>
              <a:rPr lang="fr-FR" sz="2000" b="1" dirty="0" err="1"/>
              <a:t>than</a:t>
            </a:r>
            <a:r>
              <a:rPr lang="fr-FR" sz="2000" b="1" dirty="0"/>
              <a:t> an </a:t>
            </a:r>
            <a:r>
              <a:rPr lang="fr-FR" sz="2000" b="1" dirty="0" err="1"/>
              <a:t>electron</a:t>
            </a:r>
            <a:endParaRPr lang="fr-FR" sz="2000" b="1" dirty="0"/>
          </a:p>
          <a:p>
            <a:pPr algn="ctr"/>
            <a:r>
              <a:rPr lang="fr-FR" sz="2000" b="1" dirty="0">
                <a:solidFill>
                  <a:srgbClr val="FF0000"/>
                </a:solidFill>
              </a:rPr>
              <a:t>Exciton</a:t>
            </a:r>
            <a:r>
              <a:rPr lang="fr-FR" sz="2000" b="1" dirty="0"/>
              <a:t> = </a:t>
            </a:r>
            <a:r>
              <a:rPr lang="fr-FR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electron-hole</a:t>
            </a:r>
            <a:r>
              <a:rPr lang="fr-FR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pair </a:t>
            </a:r>
            <a:r>
              <a:rPr lang="fr-FR" sz="2000" b="1" dirty="0"/>
              <a:t>(</a:t>
            </a:r>
            <a:r>
              <a:rPr lang="fr-FR" sz="2000" b="1" dirty="0" err="1">
                <a:solidFill>
                  <a:srgbClr val="00B050"/>
                </a:solidFill>
              </a:rPr>
              <a:t>semiconductor</a:t>
            </a:r>
            <a:r>
              <a:rPr lang="fr-FR" sz="2000" b="1" dirty="0">
                <a:solidFill>
                  <a:srgbClr val="00B050"/>
                </a:solidFill>
              </a:rPr>
              <a:t> </a:t>
            </a:r>
            <a:r>
              <a:rPr lang="fr-FR" sz="2000" b="1" dirty="0" err="1">
                <a:solidFill>
                  <a:srgbClr val="00B050"/>
                </a:solidFill>
              </a:rPr>
              <a:t>material</a:t>
            </a:r>
            <a:r>
              <a:rPr lang="fr-F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773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 animBg="1"/>
      <p:bldP spid="33" grpId="0" animBg="1"/>
      <p:bldP spid="10" grpId="0" animBg="1"/>
      <p:bldP spid="11" grpId="0" animBg="1"/>
      <p:bldP spid="14" grpId="0" animBg="1"/>
      <p:bldP spid="18" grpId="0" animBg="1"/>
      <p:bldP spid="24" grpId="0"/>
      <p:bldP spid="25" grpId="0"/>
      <p:bldP spid="27" grpId="0" animBg="1"/>
      <p:bldP spid="28" grpId="0"/>
      <p:bldP spid="30" grpId="0"/>
      <p:bldP spid="36" grpId="0" animBg="1"/>
      <p:bldP spid="26" grpId="0" animBg="1"/>
      <p:bldP spid="37" grpId="0" animBg="1"/>
      <p:bldP spid="17" grpId="0" animBg="1"/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40" y="3921663"/>
            <a:ext cx="2282086" cy="162165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97380" y="959409"/>
            <a:ext cx="709683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High </a:t>
            </a:r>
            <a:r>
              <a:rPr lang="fr-FR" dirty="0" err="1"/>
              <a:t>emission</a:t>
            </a:r>
            <a:r>
              <a:rPr lang="fr-FR" dirty="0"/>
              <a:t> </a:t>
            </a:r>
            <a:r>
              <a:rPr lang="fr-FR" dirty="0" err="1"/>
              <a:t>yield</a:t>
            </a:r>
            <a:r>
              <a:rPr lang="fr-FR" dirty="0"/>
              <a:t>/</a:t>
            </a:r>
            <a:r>
              <a:rPr lang="fr-FR" dirty="0" err="1"/>
              <a:t>efficiency</a:t>
            </a:r>
            <a:r>
              <a:rPr lang="fr-FR" dirty="0"/>
              <a:t> at room </a:t>
            </a:r>
            <a:r>
              <a:rPr lang="fr-FR" dirty="0" err="1"/>
              <a:t>temperature</a:t>
            </a:r>
            <a:endParaRPr lang="fr-FR" dirty="0"/>
          </a:p>
          <a:p>
            <a:endParaRPr lang="fr-FR" sz="1100" dirty="0"/>
          </a:p>
          <a:p>
            <a:r>
              <a:rPr lang="fr-FR" dirty="0" err="1"/>
              <a:t>Photostability</a:t>
            </a:r>
            <a:r>
              <a:rPr lang="fr-FR" dirty="0"/>
              <a:t> at room </a:t>
            </a:r>
            <a:r>
              <a:rPr lang="fr-FR" dirty="0" err="1"/>
              <a:t>temperature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FR" dirty="0">
                <a:solidFill>
                  <a:srgbClr val="00B0F0"/>
                </a:solidFill>
              </a:rPr>
              <a:t>QD encapsulation: « </a:t>
            </a:r>
            <a:r>
              <a:rPr lang="fr-FR" dirty="0" err="1">
                <a:solidFill>
                  <a:srgbClr val="00B0F0"/>
                </a:solidFill>
              </a:rPr>
              <a:t>core-shell</a:t>
            </a:r>
            <a:r>
              <a:rPr lang="fr-FR" dirty="0">
                <a:solidFill>
                  <a:srgbClr val="00B0F0"/>
                </a:solidFill>
              </a:rPr>
              <a:t> » system</a:t>
            </a:r>
          </a:p>
          <a:p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82927" y="2635789"/>
            <a:ext cx="81985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Avantages: </a:t>
            </a:r>
          </a:p>
          <a:p>
            <a:endParaRPr lang="fr-FR" sz="800" dirty="0"/>
          </a:p>
          <a:p>
            <a:r>
              <a:rPr lang="fr-FR" dirty="0"/>
              <a:t>- </a:t>
            </a:r>
            <a:r>
              <a:rPr lang="fr-FR" dirty="0">
                <a:solidFill>
                  <a:srgbClr val="0070C0"/>
                </a:solidFill>
              </a:rPr>
              <a:t>Broadband</a:t>
            </a:r>
            <a:r>
              <a:rPr lang="fr-FR" dirty="0"/>
              <a:t> absorption (</a:t>
            </a:r>
            <a:r>
              <a:rPr lang="fr-FR" dirty="0" err="1"/>
              <a:t>semiconductor</a:t>
            </a:r>
            <a:r>
              <a:rPr lang="fr-FR" dirty="0"/>
              <a:t>)</a:t>
            </a:r>
          </a:p>
          <a:p>
            <a:r>
              <a:rPr lang="fr-FR" dirty="0"/>
              <a:t>- </a:t>
            </a:r>
            <a:r>
              <a:rPr lang="fr-FR" dirty="0">
                <a:solidFill>
                  <a:srgbClr val="0070C0"/>
                </a:solidFill>
              </a:rPr>
              <a:t>quantum size </a:t>
            </a:r>
            <a:r>
              <a:rPr lang="fr-FR" dirty="0" err="1">
                <a:solidFill>
                  <a:srgbClr val="0070C0"/>
                </a:solidFill>
              </a:rPr>
              <a:t>effect</a:t>
            </a:r>
            <a:r>
              <a:rPr lang="fr-FR" dirty="0"/>
              <a:t>:  the size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emission</a:t>
            </a:r>
            <a:r>
              <a:rPr lang="fr-FR" dirty="0"/>
              <a:t> </a:t>
            </a:r>
            <a:r>
              <a:rPr lang="fr-FR" dirty="0" err="1"/>
              <a:t>wavelength</a:t>
            </a:r>
            <a:endParaRPr lang="fr-FR" dirty="0"/>
          </a:p>
          <a:p>
            <a:r>
              <a:rPr lang="fr-FR" dirty="0"/>
              <a:t>- Photon sources </a:t>
            </a:r>
            <a:r>
              <a:rPr lang="fr-FR" dirty="0" err="1">
                <a:solidFill>
                  <a:srgbClr val="0070C0"/>
                </a:solidFill>
              </a:rPr>
              <a:t>from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 err="1">
                <a:solidFill>
                  <a:srgbClr val="0070C0"/>
                </a:solidFill>
              </a:rPr>
              <a:t>blue</a:t>
            </a:r>
            <a:r>
              <a:rPr lang="fr-FR" dirty="0">
                <a:solidFill>
                  <a:srgbClr val="0070C0"/>
                </a:solidFill>
              </a:rPr>
              <a:t> to </a:t>
            </a:r>
            <a:r>
              <a:rPr lang="fr-FR" dirty="0" err="1">
                <a:solidFill>
                  <a:srgbClr val="0070C0"/>
                </a:solidFill>
              </a:rPr>
              <a:t>near</a:t>
            </a:r>
            <a:r>
              <a:rPr lang="fr-FR" dirty="0">
                <a:solidFill>
                  <a:srgbClr val="0070C0"/>
                </a:solidFill>
              </a:rPr>
              <a:t> and middle </a:t>
            </a:r>
            <a:r>
              <a:rPr lang="fr-FR" dirty="0" err="1">
                <a:solidFill>
                  <a:srgbClr val="0070C0"/>
                </a:solidFill>
              </a:rPr>
              <a:t>infrared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/>
              <a:t>!!</a:t>
            </a:r>
          </a:p>
          <a:p>
            <a:r>
              <a:rPr lang="fr-FR" dirty="0"/>
              <a:t>- </a:t>
            </a:r>
            <a:r>
              <a:rPr lang="fr-FR" dirty="0" err="1">
                <a:solidFill>
                  <a:srgbClr val="0070C0"/>
                </a:solidFill>
              </a:rPr>
              <a:t>Photostability</a:t>
            </a:r>
            <a:r>
              <a:rPr lang="fr-FR" dirty="0"/>
              <a:t> at room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no </a:t>
            </a:r>
            <a:r>
              <a:rPr lang="fr-FR" dirty="0" err="1">
                <a:sym typeface="Wingdings" panose="05000000000000000000" pitchFamily="2" charset="2"/>
              </a:rPr>
              <a:t>expensive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cooling</a:t>
            </a:r>
            <a:r>
              <a:rPr lang="fr-FR" dirty="0"/>
              <a:t>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5" y="781045"/>
            <a:ext cx="2999773" cy="226727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82927" y="5142157"/>
            <a:ext cx="77942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Drawbacks : </a:t>
            </a:r>
          </a:p>
          <a:p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rgbClr val="0070C0"/>
                </a:solidFill>
              </a:rPr>
              <a:t>blinking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In contact to O</a:t>
            </a:r>
            <a:r>
              <a:rPr lang="fr-FR" sz="1100" dirty="0"/>
              <a:t>2</a:t>
            </a:r>
            <a:r>
              <a:rPr lang="fr-FR" dirty="0"/>
              <a:t>, </a:t>
            </a:r>
            <a:r>
              <a:rPr lang="fr-FR" dirty="0" err="1">
                <a:solidFill>
                  <a:srgbClr val="0070C0"/>
                </a:solidFill>
              </a:rPr>
              <a:t>blueshift</a:t>
            </a:r>
            <a:r>
              <a:rPr lang="fr-FR" dirty="0">
                <a:solidFill>
                  <a:srgbClr val="0070C0"/>
                </a:solidFill>
              </a:rPr>
              <a:t> </a:t>
            </a:r>
            <a:r>
              <a:rPr lang="fr-FR" dirty="0"/>
              <a:t>of the </a:t>
            </a:r>
            <a:r>
              <a:rPr lang="fr-FR" dirty="0" err="1"/>
              <a:t>emission</a:t>
            </a:r>
            <a:r>
              <a:rPr lang="fr-FR" dirty="0"/>
              <a:t> </a:t>
            </a:r>
            <a:r>
              <a:rPr lang="fr-FR" dirty="0" err="1"/>
              <a:t>wavelength</a:t>
            </a:r>
            <a:r>
              <a:rPr lang="fr-FR" dirty="0"/>
              <a:t>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b="7404"/>
          <a:stretch/>
        </p:blipFill>
        <p:spPr>
          <a:xfrm>
            <a:off x="2821848" y="4945631"/>
            <a:ext cx="2247900" cy="9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78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22988" y="103353"/>
            <a:ext cx="7461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Broad application </a:t>
            </a:r>
            <a:r>
              <a:rPr lang="fr-FR" sz="2000" dirty="0" err="1">
                <a:solidFill>
                  <a:srgbClr val="0070C0"/>
                </a:solidFill>
              </a:rPr>
              <a:t>field</a:t>
            </a:r>
            <a:r>
              <a:rPr lang="fr-FR" sz="2400" dirty="0"/>
              <a:t>:</a:t>
            </a:r>
            <a:r>
              <a:rPr lang="fr-FR" sz="2000" dirty="0"/>
              <a:t>  </a:t>
            </a:r>
            <a:r>
              <a:rPr lang="fr-FR" sz="2000" dirty="0" err="1"/>
              <a:t>biomedical</a:t>
            </a:r>
            <a:r>
              <a:rPr lang="fr-FR" sz="2000" dirty="0"/>
              <a:t> (fluorescent markers), </a:t>
            </a:r>
            <a:r>
              <a:rPr lang="fr-FR" sz="2000" dirty="0" err="1"/>
              <a:t>optoelectronics</a:t>
            </a:r>
            <a:r>
              <a:rPr lang="fr-FR" sz="2000" dirty="0"/>
              <a:t>, screens-TV, etc…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49129" y="1153805"/>
            <a:ext cx="8852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rgbClr val="FF0000"/>
                </a:solidFill>
              </a:rPr>
              <a:t>Dipole</a:t>
            </a:r>
            <a:r>
              <a:rPr lang="fr-FR" sz="2000" dirty="0">
                <a:solidFill>
                  <a:srgbClr val="FF0000"/>
                </a:solidFill>
              </a:rPr>
              <a:t> : </a:t>
            </a:r>
          </a:p>
          <a:p>
            <a:r>
              <a:rPr lang="fr-FR" sz="2000" dirty="0">
                <a:sym typeface="Wingdings" panose="05000000000000000000" pitchFamily="2" charset="2"/>
              </a:rPr>
              <a:t></a:t>
            </a:r>
            <a:r>
              <a:rPr lang="fr-FR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Dipolar</a:t>
            </a:r>
            <a:r>
              <a:rPr lang="fr-FR" sz="2000" dirty="0">
                <a:sym typeface="Wingdings" panose="05000000000000000000" pitchFamily="2" charset="2"/>
              </a:rPr>
              <a:t> transitions for</a:t>
            </a:r>
            <a:r>
              <a:rPr lang="fr-FR" sz="2000" dirty="0"/>
              <a:t> the </a:t>
            </a:r>
            <a:r>
              <a:rPr lang="fr-FR" sz="2000" dirty="0">
                <a:solidFill>
                  <a:srgbClr val="00B050"/>
                </a:solidFill>
              </a:rPr>
              <a:t>absorption</a:t>
            </a:r>
            <a:r>
              <a:rPr lang="fr-FR" sz="2000" dirty="0"/>
              <a:t> et </a:t>
            </a:r>
            <a:r>
              <a:rPr lang="fr-FR" sz="2000" dirty="0" err="1">
                <a:solidFill>
                  <a:srgbClr val="00B050"/>
                </a:solidFill>
              </a:rPr>
              <a:t>emission</a:t>
            </a:r>
            <a:r>
              <a:rPr lang="fr-FR" sz="2000" dirty="0"/>
              <a:t> (as </a:t>
            </a:r>
            <a:r>
              <a:rPr lang="fr-FR" sz="2000" dirty="0" err="1"/>
              <a:t>molecules</a:t>
            </a:r>
            <a:r>
              <a:rPr lang="fr-FR" sz="2000" dirty="0"/>
              <a:t>) </a:t>
            </a:r>
            <a:r>
              <a:rPr lang="fr-FR" sz="2000" b="1" u="sng" dirty="0" err="1"/>
              <a:t>excepted</a:t>
            </a:r>
            <a:r>
              <a:rPr lang="fr-FR" sz="2000" b="1" u="sng" dirty="0"/>
              <a:t> </a:t>
            </a:r>
            <a:r>
              <a:rPr lang="fr-FR" sz="2000" b="1" u="sng" dirty="0" err="1"/>
              <a:t>that</a:t>
            </a:r>
            <a:r>
              <a:rPr lang="fr-FR" sz="2000" b="1" dirty="0"/>
              <a:t>:</a:t>
            </a:r>
          </a:p>
          <a:p>
            <a:endParaRPr lang="fr-FR" sz="2000" dirty="0"/>
          </a:p>
          <a:p>
            <a:r>
              <a:rPr lang="fr-FR" sz="2000" u="sng" dirty="0" err="1">
                <a:solidFill>
                  <a:srgbClr val="FF0000"/>
                </a:solidFill>
              </a:rPr>
              <a:t>Degenerated</a:t>
            </a:r>
            <a:r>
              <a:rPr lang="fr-FR" sz="2000" u="sng" dirty="0">
                <a:solidFill>
                  <a:srgbClr val="FF0000"/>
                </a:solidFill>
              </a:rPr>
              <a:t> </a:t>
            </a:r>
            <a:r>
              <a:rPr lang="fr-FR" sz="2000" u="sng" dirty="0" err="1">
                <a:solidFill>
                  <a:srgbClr val="FF0000"/>
                </a:solidFill>
              </a:rPr>
              <a:t>dipole</a:t>
            </a:r>
            <a:r>
              <a:rPr lang="fr-FR" sz="2000" u="sng" dirty="0">
                <a:solidFill>
                  <a:srgbClr val="FF0000"/>
                </a:solidFill>
              </a:rPr>
              <a:t> moment</a:t>
            </a:r>
            <a:r>
              <a:rPr lang="fr-FR" sz="2000" dirty="0">
                <a:solidFill>
                  <a:srgbClr val="FF0000"/>
                </a:solidFill>
              </a:rPr>
              <a:t>: </a:t>
            </a:r>
          </a:p>
          <a:p>
            <a:r>
              <a:rPr lang="fr-FR" sz="2000" dirty="0">
                <a:sym typeface="Wingdings" panose="05000000000000000000" pitchFamily="2" charset="2"/>
              </a:rPr>
              <a:t></a:t>
            </a:r>
            <a:r>
              <a:rPr lang="fr-FR" sz="2000" dirty="0" err="1">
                <a:sym typeface="Wingdings" panose="05000000000000000000" pitchFamily="2" charset="2"/>
              </a:rPr>
              <a:t>Dipolar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emission</a:t>
            </a:r>
            <a:r>
              <a:rPr lang="fr-FR" sz="2000" dirty="0">
                <a:sym typeface="Wingdings" panose="05000000000000000000" pitchFamily="2" charset="2"/>
              </a:rPr>
              <a:t> in a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2D plan</a:t>
            </a:r>
            <a:r>
              <a:rPr lang="fr-FR" sz="2000" dirty="0"/>
              <a:t>, </a:t>
            </a:r>
          </a:p>
          <a:p>
            <a:r>
              <a:rPr lang="fr-FR" sz="2000" dirty="0">
                <a:sym typeface="Wingdings" panose="05000000000000000000" pitchFamily="2" charset="2"/>
              </a:rPr>
              <a:t></a:t>
            </a:r>
            <a:r>
              <a:rPr lang="fr-FR" sz="2000" dirty="0" err="1">
                <a:sym typeface="Wingdings" panose="05000000000000000000" pitchFamily="2" charset="2"/>
              </a:rPr>
              <a:t>Arbitrary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/>
              <a:t>orientation of the mission </a:t>
            </a:r>
            <a:r>
              <a:rPr lang="fr-FR" sz="2000" dirty="0" err="1"/>
              <a:t>dipole</a:t>
            </a:r>
            <a:r>
              <a:rPr lang="fr-FR" sz="2000" dirty="0"/>
              <a:t> in </a:t>
            </a:r>
            <a:r>
              <a:rPr lang="fr-FR" sz="2000" dirty="0" err="1"/>
              <a:t>this</a:t>
            </a:r>
            <a:r>
              <a:rPr lang="fr-FR" sz="2000" dirty="0"/>
              <a:t> plane (no </a:t>
            </a:r>
            <a:r>
              <a:rPr lang="fr-FR" sz="2000" dirty="0" err="1"/>
              <a:t>fixed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 </a:t>
            </a:r>
            <a:r>
              <a:rPr lang="fr-FR" sz="2000" dirty="0" err="1"/>
              <a:t>dipole</a:t>
            </a:r>
            <a:r>
              <a:rPr lang="fr-FR" sz="2000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59" y="3614818"/>
            <a:ext cx="2499454" cy="249952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793634" y="6111496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Quantum dot </a:t>
            </a:r>
            <a:r>
              <a:rPr lang="fr-FR" i="1" dirty="0" err="1"/>
              <a:t>imaging</a:t>
            </a:r>
            <a:endParaRPr lang="fr-FR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26374" r="47750"/>
          <a:stretch/>
        </p:blipFill>
        <p:spPr>
          <a:xfrm>
            <a:off x="1421784" y="3453938"/>
            <a:ext cx="2448133" cy="263182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500827" y="609657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Molecule</a:t>
            </a:r>
            <a:r>
              <a:rPr lang="fr-FR" i="1" dirty="0"/>
              <a:t> </a:t>
            </a:r>
            <a:r>
              <a:rPr lang="fr-FR" i="1" dirty="0" err="1"/>
              <a:t>imaging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80143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52158" y="1817427"/>
            <a:ext cx="703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3 </a:t>
            </a:r>
            <a:r>
              <a:rPr lang="fr-FR" sz="3600" b="1" dirty="0" err="1">
                <a:solidFill>
                  <a:srgbClr val="FF0000"/>
                </a:solidFill>
              </a:rPr>
              <a:t>families</a:t>
            </a:r>
            <a:r>
              <a:rPr lang="fr-FR" sz="3600" b="1" dirty="0">
                <a:solidFill>
                  <a:srgbClr val="FF0000"/>
                </a:solidFill>
              </a:rPr>
              <a:t> of quantum </a:t>
            </a:r>
            <a:r>
              <a:rPr lang="fr-FR" sz="3600" b="1" dirty="0" err="1">
                <a:solidFill>
                  <a:srgbClr val="FF0000"/>
                </a:solidFill>
              </a:rPr>
              <a:t>emitters</a:t>
            </a:r>
            <a:r>
              <a:rPr lang="fr-FR" sz="3600" b="1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88152" y="3053267"/>
            <a:ext cx="9244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 Fluorescent </a:t>
            </a:r>
            <a:r>
              <a:rPr lang="fr-FR" sz="4000" dirty="0" err="1">
                <a:solidFill>
                  <a:schemeClr val="bg1">
                    <a:lumMod val="65000"/>
                  </a:schemeClr>
                </a:solidFill>
              </a:rPr>
              <a:t>molecules</a:t>
            </a:r>
            <a:endParaRPr lang="fr-FR" sz="40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4000" dirty="0">
                <a:solidFill>
                  <a:schemeClr val="bg1">
                    <a:lumMod val="65000"/>
                  </a:schemeClr>
                </a:solidFill>
              </a:rPr>
              <a:t> Quantum dots</a:t>
            </a:r>
          </a:p>
          <a:p>
            <a:pPr>
              <a:buFontTx/>
              <a:buChar char="-"/>
            </a:pPr>
            <a:r>
              <a:rPr lang="fr-FR" sz="4000" dirty="0">
                <a:solidFill>
                  <a:srgbClr val="002060"/>
                </a:solidFill>
              </a:rPr>
              <a:t> </a:t>
            </a:r>
            <a:r>
              <a:rPr lang="fr-FR" sz="4000" dirty="0" err="1">
                <a:solidFill>
                  <a:srgbClr val="002060"/>
                </a:solidFill>
              </a:rPr>
              <a:t>Color</a:t>
            </a:r>
            <a:r>
              <a:rPr lang="fr-FR" sz="4000" dirty="0">
                <a:solidFill>
                  <a:srgbClr val="002060"/>
                </a:solidFill>
              </a:rPr>
              <a:t> centers (in </a:t>
            </a:r>
            <a:r>
              <a:rPr lang="fr-FR" sz="4000" dirty="0" err="1">
                <a:solidFill>
                  <a:srgbClr val="002060"/>
                </a:solidFill>
              </a:rPr>
              <a:t>diamond</a:t>
            </a:r>
            <a:r>
              <a:rPr lang="fr-FR" sz="4000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677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5536" y="1533793"/>
            <a:ext cx="87484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F0000"/>
                </a:solidFill>
              </a:rPr>
              <a:t>Quantum </a:t>
            </a:r>
            <a:r>
              <a:rPr lang="fr-FR" sz="3600" dirty="0" err="1">
                <a:solidFill>
                  <a:srgbClr val="FF0000"/>
                </a:solidFill>
              </a:rPr>
              <a:t>emitters</a:t>
            </a:r>
            <a:r>
              <a:rPr lang="fr-FR" sz="3600" dirty="0">
                <a:solidFill>
                  <a:srgbClr val="FF0000"/>
                </a:solidFill>
              </a:rPr>
              <a:t> </a:t>
            </a:r>
          </a:p>
          <a:p>
            <a:endParaRPr lang="fr-FR" sz="3600" dirty="0">
              <a:solidFill>
                <a:srgbClr val="FF0000"/>
              </a:solidFill>
            </a:endParaRPr>
          </a:p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fr-FR" sz="2400" dirty="0">
                <a:solidFill>
                  <a:srgbClr val="00B050"/>
                </a:solidFill>
              </a:rPr>
              <a:t>Point-like </a:t>
            </a:r>
            <a:r>
              <a:rPr lang="fr-FR" sz="2400" dirty="0" err="1">
                <a:solidFill>
                  <a:srgbClr val="00B050"/>
                </a:solidFill>
              </a:rPr>
              <a:t>emitters</a:t>
            </a:r>
            <a:r>
              <a:rPr lang="fr-FR" sz="2400" dirty="0">
                <a:solidFill>
                  <a:srgbClr val="00B050"/>
                </a:solidFill>
              </a:rPr>
              <a:t> of light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nanometer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scale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) :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atoms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molecules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, nanoparticules.</a:t>
            </a:r>
          </a:p>
          <a:p>
            <a:pPr>
              <a:buFontTx/>
              <a:buChar char="-"/>
            </a:pP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Internal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energy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light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matter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interaction: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ground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excited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states: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emission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shows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discrete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spectral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peaks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Spontaneous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emission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of photons (no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stimulated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emission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>
              <a:buFontTx/>
              <a:buChar char="-"/>
            </a:pP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534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4" y="3220872"/>
            <a:ext cx="3784488" cy="321204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86634" y="293062"/>
            <a:ext cx="80899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Vacancy</a:t>
            </a:r>
            <a:r>
              <a:rPr lang="fr-FR" dirty="0"/>
              <a:t> in a high </a:t>
            </a:r>
            <a:r>
              <a:rPr lang="fr-FR" dirty="0" err="1"/>
              <a:t>energy</a:t>
            </a:r>
            <a:r>
              <a:rPr lang="fr-FR" dirty="0"/>
              <a:t> gap (5.5 eV) </a:t>
            </a:r>
            <a:r>
              <a:rPr lang="fr-FR" dirty="0" err="1"/>
              <a:t>semiconductor</a:t>
            </a:r>
            <a:r>
              <a:rPr lang="fr-FR" dirty="0"/>
              <a:t>: </a:t>
            </a:r>
            <a:r>
              <a:rPr lang="fr-FR" dirty="0" err="1"/>
              <a:t>diamond</a:t>
            </a:r>
            <a:r>
              <a:rPr lang="fr-FR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dirty="0"/>
              <a:t>A single </a:t>
            </a:r>
            <a:r>
              <a:rPr lang="fr-FR" dirty="0" err="1"/>
              <a:t>nitrogen</a:t>
            </a:r>
            <a:r>
              <a:rPr lang="fr-FR" dirty="0"/>
              <a:t> </a:t>
            </a:r>
            <a:r>
              <a:rPr lang="fr-FR" dirty="0" err="1"/>
              <a:t>atom</a:t>
            </a:r>
            <a:r>
              <a:rPr lang="fr-FR" dirty="0"/>
              <a:t> (N) </a:t>
            </a:r>
            <a:r>
              <a:rPr lang="fr-FR" dirty="0" err="1"/>
              <a:t>creates</a:t>
            </a:r>
            <a:r>
              <a:rPr lang="fr-FR" dirty="0"/>
              <a:t> on a </a:t>
            </a:r>
            <a:r>
              <a:rPr lang="fr-FR" dirty="0" err="1"/>
              <a:t>neighbouring</a:t>
            </a:r>
            <a:r>
              <a:rPr lang="fr-FR" dirty="0"/>
              <a:t> site a </a:t>
            </a:r>
            <a:r>
              <a:rPr lang="fr-FR" dirty="0" err="1"/>
              <a:t>vacancy</a:t>
            </a:r>
            <a:r>
              <a:rPr lang="fr-FR" dirty="0"/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fr-FR" dirty="0"/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« NV center »</a:t>
            </a:r>
          </a:p>
          <a:p>
            <a:pPr marL="285750" indent="-285750">
              <a:buFontTx/>
              <a:buChar char="-"/>
            </a:pPr>
            <a:r>
              <a:rPr lang="fr-FR" dirty="0"/>
              <a:t>Free </a:t>
            </a:r>
            <a:r>
              <a:rPr lang="fr-FR" dirty="0" err="1"/>
              <a:t>electron</a:t>
            </a:r>
            <a:r>
              <a:rPr lang="fr-FR" dirty="0"/>
              <a:t> are in </a:t>
            </a:r>
            <a:r>
              <a:rPr lang="fr-FR" dirty="0" err="1"/>
              <a:t>play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/>
              <a:t> favorable to </a:t>
            </a:r>
            <a:r>
              <a:rPr lang="fr-FR" dirty="0" err="1"/>
              <a:t>fluoresence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Lifetime</a:t>
            </a:r>
            <a:r>
              <a:rPr lang="fr-FR" dirty="0"/>
              <a:t> of the </a:t>
            </a:r>
            <a:r>
              <a:rPr lang="fr-FR" dirty="0" err="1"/>
              <a:t>excited</a:t>
            </a:r>
            <a:r>
              <a:rPr lang="fr-FR" dirty="0"/>
              <a:t> state</a:t>
            </a:r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: 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 ns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B050"/>
                </a:solidFill>
              </a:rPr>
              <a:t>Size: 10-30 nm </a:t>
            </a:r>
            <a:r>
              <a:rPr lang="fr-FR" dirty="0">
                <a:solidFill>
                  <a:srgbClr val="002060"/>
                </a:solidFill>
              </a:rPr>
              <a:t>(size of the </a:t>
            </a:r>
            <a:r>
              <a:rPr lang="fr-FR" dirty="0" err="1">
                <a:solidFill>
                  <a:srgbClr val="002060"/>
                </a:solidFill>
              </a:rPr>
              <a:t>diamond</a:t>
            </a:r>
            <a:r>
              <a:rPr lang="fr-FR" dirty="0">
                <a:solidFill>
                  <a:srgbClr val="002060"/>
                </a:solidFill>
              </a:rPr>
              <a:t> fragment </a:t>
            </a:r>
            <a:r>
              <a:rPr lang="fr-FR" dirty="0" err="1">
                <a:solidFill>
                  <a:srgbClr val="002060"/>
                </a:solidFill>
              </a:rPr>
              <a:t>which</a:t>
            </a:r>
            <a:r>
              <a:rPr lang="fr-FR" dirty="0">
                <a:solidFill>
                  <a:srgbClr val="002060"/>
                </a:solidFill>
              </a:rPr>
              <a:t> hosts the NV-center)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rgbClr val="00B050"/>
                </a:solidFill>
              </a:rPr>
              <a:t>Easier</a:t>
            </a:r>
            <a:r>
              <a:rPr lang="fr-FR" dirty="0">
                <a:solidFill>
                  <a:srgbClr val="00B050"/>
                </a:solidFill>
              </a:rPr>
              <a:t> manipulation </a:t>
            </a:r>
            <a:r>
              <a:rPr lang="fr-FR" dirty="0" err="1">
                <a:solidFill>
                  <a:srgbClr val="00B050"/>
                </a:solidFill>
              </a:rPr>
              <a:t>than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QDs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attached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at the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very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 tip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B050"/>
                </a:solidFill>
              </a:rPr>
              <a:t>No </a:t>
            </a:r>
            <a:r>
              <a:rPr lang="fr-FR" dirty="0" err="1">
                <a:solidFill>
                  <a:srgbClr val="00B050"/>
                </a:solidFill>
              </a:rPr>
              <a:t>blinking</a:t>
            </a:r>
            <a:endParaRPr lang="fr-FR" dirty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rgbClr val="FF0000"/>
                </a:solidFill>
              </a:rPr>
              <a:t>Fixed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emission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wavelength</a:t>
            </a:r>
            <a:r>
              <a:rPr lang="fr-FR" dirty="0">
                <a:solidFill>
                  <a:srgbClr val="FF0000"/>
                </a:solidFill>
              </a:rPr>
              <a:t> = 690 nm (no </a:t>
            </a:r>
            <a:r>
              <a:rPr lang="fr-FR" dirty="0" err="1">
                <a:solidFill>
                  <a:srgbClr val="FF0000"/>
                </a:solidFill>
              </a:rPr>
              <a:t>wavelength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tunability</a:t>
            </a:r>
            <a:r>
              <a:rPr lang="fr-F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a probe for </a:t>
            </a:r>
            <a:r>
              <a:rPr lang="fr-FR" dirty="0" err="1"/>
              <a:t>magnetometry</a:t>
            </a:r>
            <a:r>
              <a:rPr lang="fr-FR" dirty="0"/>
              <a:t>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69"/>
          <a:stretch/>
        </p:blipFill>
        <p:spPr>
          <a:xfrm>
            <a:off x="5578611" y="3931833"/>
            <a:ext cx="3251490" cy="292616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961" y="3273116"/>
            <a:ext cx="1953797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79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87606" y="750628"/>
            <a:ext cx="562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F0000"/>
                </a:solidFill>
              </a:rPr>
              <a:t>The fluorescence, </a:t>
            </a:r>
            <a:r>
              <a:rPr lang="fr-FR" sz="3600" dirty="0" err="1">
                <a:solidFill>
                  <a:srgbClr val="FF0000"/>
                </a:solidFill>
              </a:rPr>
              <a:t>this</a:t>
            </a:r>
            <a:r>
              <a:rPr lang="fr-FR" sz="3600" dirty="0">
                <a:solidFill>
                  <a:srgbClr val="FF0000"/>
                </a:solidFill>
              </a:rPr>
              <a:t> </a:t>
            </a:r>
            <a:r>
              <a:rPr lang="fr-FR" sz="3600" dirty="0" err="1">
                <a:solidFill>
                  <a:srgbClr val="FF0000"/>
                </a:solidFill>
              </a:rPr>
              <a:t>is</a:t>
            </a:r>
            <a:r>
              <a:rPr lang="fr-FR" sz="36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66249" y="4123252"/>
            <a:ext cx="6383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These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two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steps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are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rigorously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described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using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quantum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electrodynamics</a:t>
            </a:r>
            <a:endParaRPr lang="fr-FR" sz="28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73581" y="5537452"/>
            <a:ext cx="8469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Tiny</a:t>
            </a:r>
            <a:r>
              <a:rPr lang="fr-FR" sz="2800" dirty="0"/>
              <a:t> </a:t>
            </a:r>
            <a:r>
              <a:rPr lang="fr-FR" sz="2800" dirty="0" err="1"/>
              <a:t>objects</a:t>
            </a:r>
            <a:r>
              <a:rPr lang="fr-FR" sz="2800" dirty="0"/>
              <a:t> on the </a:t>
            </a:r>
            <a:r>
              <a:rPr lang="fr-FR" sz="2800" dirty="0" err="1"/>
              <a:t>nanoscale</a:t>
            </a:r>
            <a:r>
              <a:rPr lang="fr-FR" sz="2800" dirty="0"/>
              <a:t> </a:t>
            </a:r>
            <a:r>
              <a:rPr lang="fr-FR" sz="2800" dirty="0">
                <a:sym typeface="Wingdings" pitchFamily="2" charset="2"/>
              </a:rPr>
              <a:t> quantum </a:t>
            </a:r>
            <a:r>
              <a:rPr lang="fr-FR" sz="2800" dirty="0" err="1">
                <a:sym typeface="Wingdings" pitchFamily="2" charset="2"/>
              </a:rPr>
              <a:t>theory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674207" y="1396959"/>
            <a:ext cx="8595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00B050"/>
                </a:solidFill>
                <a:sym typeface="Wingdings" panose="05000000000000000000" pitchFamily="2" charset="2"/>
              </a:rPr>
              <a:t>A two-step process: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Absorption of a photon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fr-FR" sz="2400" u="sng" dirty="0" err="1">
                <a:solidFill>
                  <a:srgbClr val="00B050"/>
                </a:solidFill>
                <a:sym typeface="Wingdings" panose="05000000000000000000" pitchFamily="2" charset="2"/>
              </a:rPr>
              <a:t>Spontaneous</a:t>
            </a:r>
            <a:r>
              <a:rPr lang="fr-FR" sz="2400" u="sng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fr-FR" sz="2400" u="sng" dirty="0" err="1">
                <a:solidFill>
                  <a:srgbClr val="00B050"/>
                </a:solidFill>
                <a:sym typeface="Wingdings" panose="05000000000000000000" pitchFamily="2" charset="2"/>
              </a:rPr>
              <a:t>emission</a:t>
            </a:r>
            <a:r>
              <a:rPr lang="fr-FR" sz="2400" u="sng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of a photon of (</a:t>
            </a:r>
            <a:r>
              <a:rPr lang="fr-FR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usually</a:t>
            </a:r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) </a:t>
            </a:r>
            <a:r>
              <a:rPr lang="fr-FR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lower</a:t>
            </a:r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energy</a:t>
            </a:r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  Stokes shift</a:t>
            </a:r>
          </a:p>
        </p:txBody>
      </p:sp>
      <p:sp>
        <p:nvSpPr>
          <p:cNvPr id="6" name="Flèche vers le bas 5"/>
          <p:cNvSpPr/>
          <p:nvPr/>
        </p:nvSpPr>
        <p:spPr>
          <a:xfrm>
            <a:off x="3807726" y="3152633"/>
            <a:ext cx="900752" cy="846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657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9CA1D41-FCC0-4B3F-893E-E222F9221A94}"/>
              </a:ext>
            </a:extLst>
          </p:cNvPr>
          <p:cNvSpPr txBox="1">
            <a:spLocks/>
          </p:cNvSpPr>
          <p:nvPr/>
        </p:nvSpPr>
        <p:spPr>
          <a:xfrm>
            <a:off x="269543" y="950958"/>
            <a:ext cx="8604913" cy="5145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lvl="1"/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Definition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of a quantum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emitter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(QE)</a:t>
            </a:r>
          </a:p>
          <a:p>
            <a:pPr lvl="1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3 types of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emitters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 err="1">
                <a:solidFill>
                  <a:srgbClr val="FF0000"/>
                </a:solidFill>
              </a:rPr>
              <a:t>Individual</a:t>
            </a:r>
            <a:r>
              <a:rPr lang="fr-FR" sz="2400" dirty="0">
                <a:solidFill>
                  <a:srgbClr val="FF0000"/>
                </a:solidFill>
              </a:rPr>
              <a:t> QE in an </a:t>
            </a:r>
            <a:r>
              <a:rPr lang="fr-FR" sz="2400" dirty="0" err="1">
                <a:solidFill>
                  <a:srgbClr val="FF0000"/>
                </a:solidFill>
              </a:rPr>
              <a:t>inhomogeneous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environment</a:t>
            </a:r>
            <a:endParaRPr lang="fr-FR" sz="2400" dirty="0">
              <a:solidFill>
                <a:srgbClr val="FF0000"/>
              </a:solidFill>
            </a:endParaRPr>
          </a:p>
          <a:p>
            <a:pPr marL="57150" indent="0">
              <a:buFont typeface="Arial" pitchFamily="34" charset="0"/>
              <a:buNone/>
            </a:pPr>
            <a:endParaRPr lang="fr-FR" sz="900" dirty="0">
              <a:solidFill>
                <a:srgbClr val="FF0000"/>
              </a:solidFill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Description via the quantum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ElectroDynamics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(ED) </a:t>
            </a:r>
            <a:r>
              <a:rPr lang="fr-FR" sz="1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fr-FR" sz="18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just</a:t>
            </a:r>
            <a:r>
              <a:rPr lang="fr-FR" sz="1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basic </a:t>
            </a:r>
            <a:r>
              <a:rPr lang="fr-FR" sz="18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considerations</a:t>
            </a:r>
            <a:r>
              <a:rPr lang="fr-FR" sz="1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…)</a:t>
            </a:r>
            <a:endParaRPr lang="fr-FR" sz="2400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028700" lvl="1" indent="-571500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Description of the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spontaneous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emission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  <a:p>
            <a:pPr marL="1028700" lvl="1" indent="-571500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Description of the excitation</a:t>
            </a:r>
          </a:p>
          <a:p>
            <a:pPr marL="1028700" lvl="1" indent="-571500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Description of fluorescence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emission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endParaRPr lang="fr-FR" sz="800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Description of the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spontaneous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emission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by the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classical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ED</a:t>
            </a:r>
          </a:p>
          <a:p>
            <a:pPr marL="1028700" lvl="1" indent="-571500"/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Classical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electrodynamics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?</a:t>
            </a:r>
          </a:p>
          <a:p>
            <a:pPr marL="1028700" lvl="1" indent="-571500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Link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between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quantum and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classical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ED  </a:t>
            </a:r>
            <a:endParaRPr lang="fr-F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1028700" lvl="1" indent="-571500"/>
            <a:endParaRPr lang="fr-FR" sz="24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1028700" lvl="1" indent="-571500"/>
            <a:endParaRPr lang="fr-FR" sz="2400" dirty="0">
              <a:solidFill>
                <a:schemeClr val="tx2">
                  <a:lumMod val="75000"/>
                </a:schemeClr>
              </a:solidFill>
            </a:endParaRPr>
          </a:p>
          <a:p>
            <a:pPr marL="57150" indent="0">
              <a:buFont typeface="Arial" pitchFamily="34" charset="0"/>
              <a:buNone/>
            </a:pPr>
            <a:endParaRPr lang="fr-FR" sz="2400" dirty="0">
              <a:solidFill>
                <a:srgbClr val="FF0000"/>
              </a:solidFill>
            </a:endParaRPr>
          </a:p>
          <a:p>
            <a:pPr lvl="1"/>
            <a:endParaRPr lang="fr-FR" sz="2400" dirty="0"/>
          </a:p>
          <a:p>
            <a:pPr lvl="1"/>
            <a:endParaRPr lang="fr-FR" sz="2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078819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17600" y="449942"/>
            <a:ext cx="7489371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Purcell (1946) :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spontaneous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of a QE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modified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by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its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environment</a:t>
            </a:r>
            <a:endParaRPr lang="fr-FR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sz="1200" dirty="0"/>
          </a:p>
          <a:p>
            <a:endParaRPr lang="fr-FR" sz="1100" dirty="0"/>
          </a:p>
          <a:p>
            <a:r>
              <a:rPr lang="fr-FR" sz="2400" dirty="0">
                <a:sym typeface="Wingdings" panose="05000000000000000000" pitchFamily="2" charset="2"/>
              </a:rPr>
              <a:t> QE </a:t>
            </a:r>
            <a:r>
              <a:rPr lang="fr-FR" sz="2400" dirty="0" err="1">
                <a:sym typeface="Wingdings" panose="05000000000000000000" pitchFamily="2" charset="2"/>
              </a:rPr>
              <a:t>coupled</a:t>
            </a:r>
            <a:r>
              <a:rPr lang="fr-FR" sz="2400" dirty="0">
                <a:sym typeface="Wingdings" panose="05000000000000000000" pitchFamily="2" charset="2"/>
              </a:rPr>
              <a:t> to an </a:t>
            </a:r>
            <a:r>
              <a:rPr lang="fr-FR" sz="2400" dirty="0" err="1">
                <a:sym typeface="Wingdings" panose="05000000000000000000" pitchFamily="2" charset="2"/>
              </a:rPr>
              <a:t>optical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resonator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1600" dirty="0">
                <a:sym typeface="Wingdings" panose="05000000000000000000" pitchFamily="2" charset="2"/>
              </a:rPr>
              <a:t>(</a:t>
            </a:r>
            <a:r>
              <a:rPr lang="fr-FR" sz="1600" dirty="0" err="1">
                <a:sym typeface="Wingdings" panose="05000000000000000000" pitchFamily="2" charset="2"/>
              </a:rPr>
              <a:t>resonant</a:t>
            </a:r>
            <a:r>
              <a:rPr lang="fr-FR" sz="1600" dirty="0">
                <a:sym typeface="Wingdings" panose="05000000000000000000" pitchFamily="2" charset="2"/>
              </a:rPr>
              <a:t> </a:t>
            </a:r>
            <a:r>
              <a:rPr lang="fr-FR" sz="1600" dirty="0" err="1">
                <a:sym typeface="Wingdings" panose="05000000000000000000" pitchFamily="2" charset="2"/>
              </a:rPr>
              <a:t>optical</a:t>
            </a:r>
            <a:r>
              <a:rPr lang="fr-FR" sz="1600" dirty="0">
                <a:sym typeface="Wingdings" panose="05000000000000000000" pitchFamily="2" charset="2"/>
              </a:rPr>
              <a:t> structure </a:t>
            </a:r>
            <a:r>
              <a:rPr lang="fr-FR" sz="1600" dirty="0" err="1">
                <a:sym typeface="Wingdings" panose="05000000000000000000" pitchFamily="2" charset="2"/>
              </a:rPr>
              <a:t>such</a:t>
            </a:r>
            <a:r>
              <a:rPr lang="fr-FR" sz="1600" dirty="0">
                <a:sym typeface="Wingdings" panose="05000000000000000000" pitchFamily="2" charset="2"/>
              </a:rPr>
              <a:t> as a FP </a:t>
            </a:r>
            <a:r>
              <a:rPr lang="fr-FR" sz="1600" dirty="0" err="1">
                <a:sym typeface="Wingdings" panose="05000000000000000000" pitchFamily="2" charset="2"/>
              </a:rPr>
              <a:t>cavity</a:t>
            </a:r>
            <a:r>
              <a:rPr lang="fr-FR" sz="1600" dirty="0">
                <a:sym typeface="Wingdings" panose="05000000000000000000" pitchFamily="2" charset="2"/>
              </a:rPr>
              <a:t>, etc.)</a:t>
            </a:r>
            <a:endParaRPr lang="fr-FR" sz="2400" dirty="0">
              <a:solidFill>
                <a:srgbClr val="00B050"/>
              </a:solidFill>
            </a:endParaRPr>
          </a:p>
          <a:p>
            <a:endParaRPr lang="fr-FR" sz="2400" dirty="0"/>
          </a:p>
          <a:p>
            <a:r>
              <a:rPr lang="fr-FR" sz="2400" dirty="0">
                <a:solidFill>
                  <a:srgbClr val="FF0000"/>
                </a:solidFill>
              </a:rPr>
              <a:t>Purcell Factor: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79994" y="3164541"/>
                <a:ext cx="2447593" cy="995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994" y="3164541"/>
                <a:ext cx="2447593" cy="9951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02027" y="5607346"/>
            <a:ext cx="7608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Purcell </a:t>
            </a:r>
            <a:r>
              <a:rPr lang="fr-F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effect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: if high Q and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small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V, a QE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emits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its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photon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much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faster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: « super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emitter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 »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4874199" y="3966515"/>
            <a:ext cx="391886" cy="6531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>
            <a:off x="4939513" y="2892458"/>
            <a:ext cx="486229" cy="4572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55771" y="4358792"/>
            <a:ext cx="182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sym typeface="Wingdings" panose="05000000000000000000" pitchFamily="2" charset="2"/>
              </a:rPr>
              <a:t>Volume of the </a:t>
            </a:r>
            <a:r>
              <a:rPr lang="fr-FR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resonant</a:t>
            </a:r>
            <a:r>
              <a:rPr lang="fr-FR" sz="20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fr-FR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optical</a:t>
            </a:r>
            <a:r>
              <a:rPr lang="fr-FR" sz="2000" dirty="0">
                <a:solidFill>
                  <a:srgbClr val="00B050"/>
                </a:solidFill>
                <a:sym typeface="Wingdings" panose="05000000000000000000" pitchFamily="2" charset="2"/>
              </a:rPr>
              <a:t> mode</a:t>
            </a:r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7586" y="2320614"/>
            <a:ext cx="20695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Quality</a:t>
            </a:r>
            <a:r>
              <a:rPr lang="fr-FR" sz="2000" dirty="0">
                <a:solidFill>
                  <a:srgbClr val="00B050"/>
                </a:solidFill>
                <a:sym typeface="Wingdings" panose="05000000000000000000" pitchFamily="2" charset="2"/>
              </a:rPr>
              <a:t> factor of the </a:t>
            </a:r>
            <a:r>
              <a:rPr lang="fr-FR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resonator</a:t>
            </a:r>
            <a:r>
              <a:rPr lang="fr-FR" sz="20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endParaRPr lang="fr-FR" sz="2000" dirty="0">
              <a:solidFill>
                <a:srgbClr val="00B050"/>
              </a:solidFill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3161514" y="3886689"/>
            <a:ext cx="370114" cy="5733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063629" y="4446379"/>
            <a:ext cx="159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Enhancement</a:t>
            </a:r>
            <a:r>
              <a:rPr lang="fr-FR" dirty="0">
                <a:solidFill>
                  <a:srgbClr val="FF0000"/>
                </a:solidFill>
              </a:rPr>
              <a:t> of the </a:t>
            </a:r>
            <a:r>
              <a:rPr lang="fr-FR" dirty="0" err="1">
                <a:solidFill>
                  <a:srgbClr val="FF0000"/>
                </a:solidFill>
              </a:rPr>
              <a:t>emission</a:t>
            </a:r>
            <a:r>
              <a:rPr lang="fr-FR" dirty="0">
                <a:solidFill>
                  <a:srgbClr val="FF0000"/>
                </a:solidFill>
              </a:rPr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3045383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13658" y="1721361"/>
            <a:ext cx="5515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Fluorescence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lifetime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modified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by a non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resonant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optical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environement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6487886" y="881190"/>
            <a:ext cx="2511837" cy="1435289"/>
            <a:chOff x="1422400" y="2817396"/>
            <a:chExt cx="2511837" cy="1435289"/>
          </a:xfrm>
        </p:grpSpPr>
        <p:sp>
          <p:nvSpPr>
            <p:cNvPr id="5" name="Rectangle 4"/>
            <p:cNvSpPr/>
            <p:nvPr/>
          </p:nvSpPr>
          <p:spPr>
            <a:xfrm>
              <a:off x="1422400" y="3618389"/>
              <a:ext cx="2127425" cy="634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Ellipse 5"/>
            <p:cNvSpPr/>
            <p:nvPr/>
          </p:nvSpPr>
          <p:spPr>
            <a:xfrm>
              <a:off x="2336336" y="3319343"/>
              <a:ext cx="184724" cy="1847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>
              <a:off x="2203181" y="3233874"/>
              <a:ext cx="461554" cy="33092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129019" y="3601493"/>
              <a:ext cx="805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n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117646" y="2817396"/>
              <a:ext cx="805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1</a:t>
              </a:r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6473373" y="2418080"/>
            <a:ext cx="229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Drexhage</a:t>
            </a:r>
            <a:r>
              <a:rPr lang="fr-FR" b="1" dirty="0"/>
              <a:t> et al, 1966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7371" y="3565523"/>
            <a:ext cx="8551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Purcell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effect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experimentally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demonstrated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000" b="1" dirty="0"/>
              <a:t>(Goy et al, 1983)</a:t>
            </a:r>
          </a:p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Inhibition of the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spontaneous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emission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in a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resonant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cavity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that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the opposite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effect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to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Purcell’s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…  in a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cavity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!!) </a:t>
            </a:r>
            <a:r>
              <a:rPr lang="fr-FR" sz="2000" b="1" dirty="0"/>
              <a:t>(</a:t>
            </a:r>
            <a:r>
              <a:rPr lang="fr-FR" sz="2000" b="1" dirty="0" err="1"/>
              <a:t>Kleppner</a:t>
            </a:r>
            <a:r>
              <a:rPr lang="fr-FR" sz="2000" b="1" dirty="0"/>
              <a:t>, 1981)</a:t>
            </a:r>
          </a:p>
          <a:p>
            <a:endParaRPr lang="fr-F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8504" y="51515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</a:rPr>
              <a:t>Since</a:t>
            </a:r>
            <a:r>
              <a:rPr lang="fr-FR" sz="2400" b="1" dirty="0">
                <a:solidFill>
                  <a:srgbClr val="FF0000"/>
                </a:solidFill>
              </a:rPr>
              <a:t> Purcell (1946)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4628" y="123513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1966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459" y="3150213"/>
            <a:ext cx="4647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</a:rPr>
              <a:t>1981-1983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64459" y="5342573"/>
            <a:ext cx="806427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00B050"/>
                </a:solidFill>
              </a:rPr>
              <a:t>Since</a:t>
            </a:r>
            <a:r>
              <a:rPr lang="fr-FR" sz="2400" dirty="0">
                <a:solidFill>
                  <a:srgbClr val="00B050"/>
                </a:solidFill>
              </a:rPr>
              <a:t> 2000, </a:t>
            </a:r>
          </a:p>
          <a:p>
            <a:endParaRPr lang="fr-FR" sz="1100" dirty="0">
              <a:solidFill>
                <a:srgbClr val="00B050"/>
              </a:solidFill>
            </a:endParaRPr>
          </a:p>
          <a:p>
            <a:r>
              <a:rPr lang="fr-FR" sz="2400" dirty="0">
                <a:solidFill>
                  <a:schemeClr val="tx2">
                    <a:lumMod val="75000"/>
                  </a:schemeClr>
                </a:solidFill>
              </a:rPr>
              <a:t>Engineering of the </a:t>
            </a:r>
            <a:r>
              <a:rPr lang="fr-FR" sz="2400" dirty="0" err="1">
                <a:solidFill>
                  <a:schemeClr val="tx2">
                    <a:lumMod val="75000"/>
                  </a:schemeClr>
                </a:solidFill>
              </a:rPr>
              <a:t>spontaneous</a:t>
            </a:r>
            <a:r>
              <a:rPr lang="fr-F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tx2">
                    <a:lumMod val="75000"/>
                  </a:schemeClr>
                </a:solidFill>
              </a:rPr>
              <a:t>emission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41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2453" y="382923"/>
            <a:ext cx="7191828" cy="523220"/>
          </a:xfrm>
          <a:prstGeom prst="rect">
            <a:avLst/>
          </a:prstGeom>
          <a:ln>
            <a:solidFill>
              <a:srgbClr val="F5F5F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By </a:t>
            </a:r>
            <a:r>
              <a:rPr lang="fr-FR" sz="2800" dirty="0" err="1"/>
              <a:t>structuring</a:t>
            </a:r>
            <a:r>
              <a:rPr lang="fr-FR" sz="2800" dirty="0"/>
              <a:t> the </a:t>
            </a:r>
            <a:r>
              <a:rPr lang="fr-FR" sz="2800" dirty="0" err="1"/>
              <a:t>environment</a:t>
            </a:r>
            <a:r>
              <a:rPr lang="fr-FR" sz="2800" dirty="0"/>
              <a:t> of a QE…</a:t>
            </a:r>
          </a:p>
        </p:txBody>
      </p:sp>
      <p:sp>
        <p:nvSpPr>
          <p:cNvPr id="4" name="Flèche vers le bas 3"/>
          <p:cNvSpPr/>
          <p:nvPr/>
        </p:nvSpPr>
        <p:spPr>
          <a:xfrm>
            <a:off x="3590195" y="2073470"/>
            <a:ext cx="1378857" cy="15094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67408" y="4597640"/>
            <a:ext cx="807239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è"/>
            </a:pPr>
            <a:r>
              <a:rPr lang="fr-FR" sz="2800" b="1" u="sng" dirty="0">
                <a:solidFill>
                  <a:srgbClr val="00B050"/>
                </a:solidFill>
                <a:sym typeface="Wingdings" panose="05000000000000000000" pitchFamily="2" charset="2"/>
              </a:rPr>
              <a:t>Nanotechnologies </a:t>
            </a:r>
          </a:p>
          <a:p>
            <a:pPr algn="ctr"/>
            <a:r>
              <a:rPr lang="fr-FR" sz="2800" dirty="0">
                <a:sym typeface="Wingdings" panose="05000000000000000000" pitchFamily="2" charset="2"/>
              </a:rPr>
              <a:t>New fabrications </a:t>
            </a:r>
            <a:r>
              <a:rPr lang="fr-FR" sz="2800" dirty="0" err="1">
                <a:sym typeface="Wingdings" panose="05000000000000000000" pitchFamily="2" charset="2"/>
              </a:rPr>
              <a:t>facilities</a:t>
            </a:r>
            <a:r>
              <a:rPr lang="fr-FR" sz="2800" dirty="0">
                <a:sym typeface="Wingdings" panose="05000000000000000000" pitchFamily="2" charset="2"/>
              </a:rPr>
              <a:t> on the </a:t>
            </a:r>
            <a:r>
              <a:rPr lang="fr-FR" sz="2800" dirty="0" err="1">
                <a:sym typeface="Wingdings" panose="05000000000000000000" pitchFamily="2" charset="2"/>
              </a:rPr>
              <a:t>nanoscale</a:t>
            </a:r>
            <a:endParaRPr lang="fr-FR" sz="2800" dirty="0">
              <a:sym typeface="Wingdings" panose="05000000000000000000" pitchFamily="2" charset="2"/>
            </a:endParaRPr>
          </a:p>
          <a:p>
            <a:pPr algn="ctr"/>
            <a:r>
              <a:rPr lang="fr-FR" sz="2800" dirty="0">
                <a:sym typeface="Wingdings" panose="05000000000000000000" pitchFamily="2" charset="2"/>
              </a:rPr>
              <a:t> Full control over light-</a:t>
            </a:r>
            <a:r>
              <a:rPr lang="fr-FR" sz="2800" dirty="0" err="1">
                <a:sym typeface="Wingdings" panose="05000000000000000000" pitchFamily="2" charset="2"/>
              </a:rPr>
              <a:t>matter</a:t>
            </a:r>
            <a:r>
              <a:rPr lang="fr-FR" sz="2800" dirty="0">
                <a:sym typeface="Wingdings" panose="05000000000000000000" pitchFamily="2" charset="2"/>
              </a:rPr>
              <a:t> interaction </a:t>
            </a:r>
          </a:p>
          <a:p>
            <a:pPr algn="ctr"/>
            <a:r>
              <a:rPr lang="fr-FR" sz="2800" dirty="0">
                <a:sym typeface="Wingdings" panose="05000000000000000000" pitchFamily="2" charset="2"/>
              </a:rPr>
              <a:t> </a:t>
            </a:r>
            <a:r>
              <a:rPr lang="fr-FR" sz="3200" b="1" u="sng" dirty="0" err="1">
                <a:solidFill>
                  <a:srgbClr val="FF0000"/>
                </a:solidFill>
                <a:sym typeface="Wingdings" panose="05000000000000000000" pitchFamily="2" charset="2"/>
              </a:rPr>
              <a:t>nano-optics</a:t>
            </a:r>
            <a:endParaRPr lang="fr-FR" sz="3200" b="1" u="sng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AB7AB-D138-4879-97B8-329E67917DB9}"/>
              </a:ext>
            </a:extLst>
          </p:cNvPr>
          <p:cNvSpPr/>
          <p:nvPr/>
        </p:nvSpPr>
        <p:spPr>
          <a:xfrm>
            <a:off x="146604" y="1167753"/>
            <a:ext cx="8314006" cy="523220"/>
          </a:xfrm>
          <a:prstGeom prst="rect">
            <a:avLst/>
          </a:prstGeom>
          <a:ln>
            <a:solidFill>
              <a:srgbClr val="F5F5F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 dirty="0" err="1">
                <a:solidFill>
                  <a:schemeClr val="tx2">
                    <a:lumMod val="75000"/>
                  </a:schemeClr>
                </a:solidFill>
              </a:rPr>
              <a:t>We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800" b="1" dirty="0" err="1">
                <a:solidFill>
                  <a:srgbClr val="FF0000"/>
                </a:solidFill>
              </a:rPr>
              <a:t>modify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</a:rPr>
              <a:t>its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</a:rPr>
              <a:t> photon absorption/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</a:rPr>
              <a:t>emission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fr-FR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BBFF2-BD0C-4B2A-A5A9-7C5B3888291C}"/>
              </a:ext>
            </a:extLst>
          </p:cNvPr>
          <p:cNvSpPr/>
          <p:nvPr/>
        </p:nvSpPr>
        <p:spPr>
          <a:xfrm>
            <a:off x="149538" y="3759578"/>
            <a:ext cx="8314006" cy="523220"/>
          </a:xfrm>
          <a:prstGeom prst="rect">
            <a:avLst/>
          </a:prstGeom>
          <a:ln>
            <a:solidFill>
              <a:srgbClr val="F5F5F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 dirty="0" err="1">
                <a:solidFill>
                  <a:schemeClr val="tx2">
                    <a:lumMod val="75000"/>
                  </a:schemeClr>
                </a:solidFill>
              </a:rPr>
              <a:t>We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800" b="1" dirty="0">
                <a:solidFill>
                  <a:srgbClr val="FF0000"/>
                </a:solidFill>
              </a:rPr>
              <a:t>control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</a:rPr>
              <a:t>its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</a:rPr>
              <a:t> photon absorption/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</a:rPr>
              <a:t>emissionproperties</a:t>
            </a:r>
            <a:endParaRPr lang="fr-FR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9F761-FC01-408D-80C7-132F7E13216B}"/>
              </a:ext>
            </a:extLst>
          </p:cNvPr>
          <p:cNvSpPr/>
          <p:nvPr/>
        </p:nvSpPr>
        <p:spPr>
          <a:xfrm>
            <a:off x="5220821" y="1617786"/>
            <a:ext cx="2803459" cy="523220"/>
          </a:xfrm>
          <a:prstGeom prst="rect">
            <a:avLst/>
          </a:prstGeom>
          <a:ln>
            <a:solidFill>
              <a:srgbClr val="F5F5F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 b="1" i="1" dirty="0">
                <a:solidFill>
                  <a:srgbClr val="FF0000"/>
                </a:solidFill>
              </a:rPr>
              <a:t>20th </a:t>
            </a:r>
            <a:r>
              <a:rPr lang="fr-FR" sz="2800" b="1" i="1" dirty="0" err="1">
                <a:solidFill>
                  <a:srgbClr val="FF0000"/>
                </a:solidFill>
              </a:rPr>
              <a:t>centery</a:t>
            </a:r>
            <a:endParaRPr lang="fr-FR" sz="2800" b="1" i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6784C5-A062-4E03-84F7-B39EF24960D6}"/>
              </a:ext>
            </a:extLst>
          </p:cNvPr>
          <p:cNvSpPr/>
          <p:nvPr/>
        </p:nvSpPr>
        <p:spPr>
          <a:xfrm>
            <a:off x="5220821" y="3429000"/>
            <a:ext cx="2803459" cy="523220"/>
          </a:xfrm>
          <a:prstGeom prst="rect">
            <a:avLst/>
          </a:prstGeom>
          <a:ln>
            <a:solidFill>
              <a:srgbClr val="F5F5F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 b="1" i="1" dirty="0">
                <a:solidFill>
                  <a:srgbClr val="FF0000"/>
                </a:solidFill>
              </a:rPr>
              <a:t>21th </a:t>
            </a:r>
            <a:r>
              <a:rPr lang="fr-FR" sz="2800" b="1" i="1" dirty="0" err="1">
                <a:solidFill>
                  <a:srgbClr val="FF0000"/>
                </a:solidFill>
              </a:rPr>
              <a:t>centery</a:t>
            </a:r>
            <a:endParaRPr lang="fr-FR" sz="2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44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264" y="122050"/>
            <a:ext cx="8215952" cy="17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6444" y="2104705"/>
            <a:ext cx="3835300" cy="189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3583" t="5877" r="4116" b="8557"/>
          <a:stretch/>
        </p:blipFill>
        <p:spPr bwMode="auto">
          <a:xfrm>
            <a:off x="1648131" y="4380932"/>
            <a:ext cx="5761193" cy="2326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6622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5796" y="2850287"/>
            <a:ext cx="3898770" cy="3675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468" y="2894136"/>
            <a:ext cx="421957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83" y="288385"/>
            <a:ext cx="7266862" cy="21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95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9480" y="4163479"/>
            <a:ext cx="7554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ym typeface="Wingdings" panose="05000000000000000000" pitchFamily="2" charset="2"/>
              </a:rPr>
              <a:t>Need of on-</a:t>
            </a:r>
            <a:r>
              <a:rPr lang="fr-FR" sz="2800" dirty="0" err="1">
                <a:sym typeface="Wingdings" panose="05000000000000000000" pitchFamily="2" charset="2"/>
              </a:rPr>
              <a:t>demand</a:t>
            </a:r>
            <a:r>
              <a:rPr lang="fr-FR" sz="2800" dirty="0">
                <a:sym typeface="Wingdings" panose="05000000000000000000" pitchFamily="2" charset="2"/>
              </a:rPr>
              <a:t> single photon sources of </a:t>
            </a:r>
            <a:r>
              <a:rPr lang="fr-FR" sz="2800" dirty="0" err="1">
                <a:sym typeface="Wingdings" panose="05000000000000000000" pitchFamily="2" charset="2"/>
              </a:rPr>
              <a:t>controlled</a:t>
            </a:r>
            <a:r>
              <a:rPr lang="fr-FR" sz="2800" dirty="0">
                <a:sym typeface="Wingdings" panose="05000000000000000000" pitchFamily="2" charset="2"/>
              </a:rPr>
              <a:t> </a:t>
            </a:r>
            <a:r>
              <a:rPr lang="fr-FR" sz="2800" dirty="0" err="1">
                <a:sym typeface="Wingdings" panose="05000000000000000000" pitchFamily="2" charset="2"/>
              </a:rPr>
              <a:t>properties</a:t>
            </a:r>
            <a:r>
              <a:rPr lang="fr-FR" sz="2800" dirty="0">
                <a:sym typeface="Wingdings" panose="05000000000000000000" pitchFamily="2" charset="2"/>
              </a:rPr>
              <a:t> and performances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6550" y="1095177"/>
            <a:ext cx="8020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  <a:sym typeface="Wingdings" panose="05000000000000000000" pitchFamily="2" charset="2"/>
              </a:rPr>
              <a:t>Quantum </a:t>
            </a:r>
            <a:r>
              <a:rPr lang="fr-FR" sz="2800" dirty="0" err="1">
                <a:solidFill>
                  <a:srgbClr val="FF0000"/>
                </a:solidFill>
                <a:sym typeface="Wingdings" panose="05000000000000000000" pitchFamily="2" charset="2"/>
              </a:rPr>
              <a:t>emitters</a:t>
            </a:r>
            <a:r>
              <a:rPr lang="fr-FR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sz="2800" b="1" dirty="0">
                <a:solidFill>
                  <a:srgbClr val="00B050"/>
                </a:solidFill>
                <a:sym typeface="Wingdings" panose="05000000000000000000" pitchFamily="2" charset="2"/>
              </a:rPr>
              <a:t> Single photon sources</a:t>
            </a:r>
            <a:r>
              <a:rPr lang="fr-FR" sz="2800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</a:p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The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starting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point of </a:t>
            </a:r>
            <a:r>
              <a:rPr lang="fr-FR" sz="2800" u="sng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future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quantum technologies   </a:t>
            </a:r>
          </a:p>
        </p:txBody>
      </p:sp>
      <p:sp>
        <p:nvSpPr>
          <p:cNvPr id="4" name="Flèche vers le bas 3"/>
          <p:cNvSpPr/>
          <p:nvPr/>
        </p:nvSpPr>
        <p:spPr>
          <a:xfrm>
            <a:off x="3677293" y="2317185"/>
            <a:ext cx="1378857" cy="1748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42B882-7418-4B06-A9F0-7201FE68A36A}"/>
              </a:ext>
            </a:extLst>
          </p:cNvPr>
          <p:cNvSpPr txBox="1"/>
          <p:nvPr/>
        </p:nvSpPr>
        <p:spPr>
          <a:xfrm>
            <a:off x="356550" y="211349"/>
            <a:ext cx="3187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WHY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B34657-31A2-4C6C-910E-B9993FAA1963}"/>
              </a:ext>
            </a:extLst>
          </p:cNvPr>
          <p:cNvSpPr/>
          <p:nvPr/>
        </p:nvSpPr>
        <p:spPr>
          <a:xfrm>
            <a:off x="509480" y="5317560"/>
            <a:ext cx="7554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rgbClr val="0070C0"/>
                </a:solidFill>
                <a:sym typeface="Wingdings" panose="05000000000000000000" pitchFamily="2" charset="2"/>
              </a:rPr>
              <a:t> nano-</a:t>
            </a:r>
            <a:r>
              <a:rPr lang="fr-FR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photonics</a:t>
            </a:r>
            <a:r>
              <a:rPr lang="fr-FR" sz="24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could</a:t>
            </a:r>
            <a:r>
              <a:rPr lang="fr-FR" sz="24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fullfil</a:t>
            </a:r>
            <a:r>
              <a:rPr lang="fr-FR" sz="24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this</a:t>
            </a:r>
            <a:r>
              <a:rPr lang="fr-FR" sz="24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requirement</a:t>
            </a:r>
            <a:r>
              <a:rPr lang="fr-FR" sz="2400" dirty="0">
                <a:solidFill>
                  <a:srgbClr val="0070C0"/>
                </a:solidFill>
                <a:sym typeface="Wingdings" panose="05000000000000000000" pitchFamily="2" charset="2"/>
              </a:rPr>
              <a:t> by </a:t>
            </a:r>
            <a:r>
              <a:rPr lang="fr-FR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accurately</a:t>
            </a:r>
            <a:r>
              <a:rPr lang="fr-FR" sz="24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structuring</a:t>
            </a:r>
            <a:r>
              <a:rPr lang="fr-FR" sz="2400" dirty="0">
                <a:solidFill>
                  <a:srgbClr val="0070C0"/>
                </a:solidFill>
                <a:sym typeface="Wingdings" panose="05000000000000000000" pitchFamily="2" charset="2"/>
              </a:rPr>
              <a:t> the </a:t>
            </a:r>
            <a:r>
              <a:rPr lang="fr-FR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environment</a:t>
            </a:r>
            <a:r>
              <a:rPr lang="fr-FR" sz="2400" dirty="0">
                <a:solidFill>
                  <a:srgbClr val="0070C0"/>
                </a:solidFill>
                <a:sym typeface="Wingdings" panose="05000000000000000000" pitchFamily="2" charset="2"/>
              </a:rPr>
              <a:t> of the QE</a:t>
            </a:r>
          </a:p>
        </p:txBody>
      </p:sp>
    </p:spTree>
    <p:extLst>
      <p:ext uri="{BB962C8B-B14F-4D97-AF65-F5344CB8AC3E}">
        <p14:creationId xmlns:p14="http://schemas.microsoft.com/office/powerpoint/2010/main" val="33654497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DC617AD8-79DA-4BDA-BC01-FCFA2DFC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43" y="950958"/>
            <a:ext cx="8604913" cy="5145042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lvl="1"/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Definition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of a quantum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emitter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(QE)</a:t>
            </a:r>
          </a:p>
          <a:p>
            <a:pPr lvl="1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3 types of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emitters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Individual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 QE in an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inhomogeneous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" indent="0">
              <a:buNone/>
            </a:pPr>
            <a:endParaRPr lang="fr-FR" sz="900" dirty="0">
              <a:solidFill>
                <a:srgbClr val="FF0000"/>
              </a:solidFill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Description via the quantum </a:t>
            </a:r>
            <a:r>
              <a:rPr lang="fr-F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ElectroDynamics</a:t>
            </a: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 (ED) </a:t>
            </a:r>
            <a:r>
              <a:rPr lang="fr-FR" sz="1800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fr-F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just</a:t>
            </a:r>
            <a:r>
              <a:rPr lang="fr-FR" sz="1800" dirty="0">
                <a:solidFill>
                  <a:srgbClr val="FF0000"/>
                </a:solidFill>
                <a:sym typeface="Wingdings" panose="05000000000000000000" pitchFamily="2" charset="2"/>
              </a:rPr>
              <a:t> basic </a:t>
            </a:r>
            <a:r>
              <a:rPr lang="fr-FR" sz="1800" dirty="0" err="1">
                <a:solidFill>
                  <a:srgbClr val="FF0000"/>
                </a:solidFill>
                <a:sym typeface="Wingdings" panose="05000000000000000000" pitchFamily="2" charset="2"/>
              </a:rPr>
              <a:t>considerations</a:t>
            </a:r>
            <a:r>
              <a:rPr lang="fr-FR" sz="1800" dirty="0">
                <a:solidFill>
                  <a:srgbClr val="FF0000"/>
                </a:solidFill>
                <a:sym typeface="Wingdings" panose="05000000000000000000" pitchFamily="2" charset="2"/>
              </a:rPr>
              <a:t>…)</a:t>
            </a:r>
            <a:endParaRPr lang="fr-F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028700" lvl="1" indent="-571500"/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Description of the </a:t>
            </a:r>
            <a:r>
              <a:rPr lang="fr-FR" sz="2000" dirty="0" err="1">
                <a:solidFill>
                  <a:schemeClr val="tx2">
                    <a:lumMod val="50000"/>
                  </a:schemeClr>
                </a:solidFill>
              </a:rPr>
              <a:t>spontaneous</a:t>
            </a:r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tx2">
                    <a:lumMod val="50000"/>
                  </a:schemeClr>
                </a:solidFill>
              </a:rPr>
              <a:t>emission</a:t>
            </a:r>
            <a:endParaRPr lang="fr-FR" sz="2000" dirty="0">
              <a:solidFill>
                <a:schemeClr val="tx2">
                  <a:lumMod val="50000"/>
                </a:schemeClr>
              </a:solidFill>
            </a:endParaRPr>
          </a:p>
          <a:p>
            <a:pPr marL="1028700" lvl="1" indent="-571500"/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Description of the excitation</a:t>
            </a:r>
          </a:p>
          <a:p>
            <a:pPr marL="1028700" lvl="1" indent="-571500"/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Description of fluorescence </a:t>
            </a:r>
            <a:r>
              <a:rPr lang="fr-FR" sz="2000" dirty="0" err="1">
                <a:solidFill>
                  <a:schemeClr val="tx2">
                    <a:lumMod val="50000"/>
                  </a:schemeClr>
                </a:solidFill>
              </a:rPr>
              <a:t>emission</a:t>
            </a:r>
            <a:r>
              <a:rPr lang="fr-FR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marL="457200" lvl="1" indent="0">
              <a:buNone/>
            </a:pPr>
            <a:endParaRPr lang="fr-FR" sz="800" dirty="0">
              <a:solidFill>
                <a:schemeClr val="tx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Description of the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spontaneous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emission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by the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classical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ED</a:t>
            </a:r>
          </a:p>
          <a:p>
            <a:pPr marL="1028700" lvl="1" indent="-571500"/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Classical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electrodynamics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?</a:t>
            </a:r>
          </a:p>
          <a:p>
            <a:pPr marL="1028700" lvl="1" indent="-571500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Link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between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quantum and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classical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ED  </a:t>
            </a:r>
            <a:endParaRPr lang="fr-FR" sz="1800" dirty="0">
              <a:solidFill>
                <a:schemeClr val="bg1">
                  <a:lumMod val="65000"/>
                </a:schemeClr>
              </a:solidFill>
            </a:endParaRPr>
          </a:p>
          <a:p>
            <a:pPr marL="1028700" lvl="1" indent="-571500"/>
            <a:endParaRPr lang="fr-FR" sz="24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1028700" lvl="1" indent="-571500"/>
            <a:endParaRPr lang="fr-FR" sz="2400" dirty="0">
              <a:solidFill>
                <a:schemeClr val="tx2">
                  <a:lumMod val="75000"/>
                </a:schemeClr>
              </a:solidFill>
            </a:endParaRPr>
          </a:p>
          <a:p>
            <a:pPr marL="57150" indent="0">
              <a:buNone/>
            </a:pPr>
            <a:endParaRPr lang="fr-FR" sz="2400" dirty="0">
              <a:solidFill>
                <a:srgbClr val="FF0000"/>
              </a:solidFill>
            </a:endParaRPr>
          </a:p>
          <a:p>
            <a:pPr lvl="1"/>
            <a:endParaRPr lang="fr-FR" sz="2400" dirty="0"/>
          </a:p>
          <a:p>
            <a:pPr lvl="1"/>
            <a:endParaRPr lang="fr-FR" sz="2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1067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5536" y="1533793"/>
            <a:ext cx="87484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FF0000"/>
                </a:solidFill>
              </a:rPr>
              <a:t>Quantum </a:t>
            </a:r>
            <a:r>
              <a:rPr lang="fr-FR" sz="3600" dirty="0" err="1">
                <a:solidFill>
                  <a:srgbClr val="FF0000"/>
                </a:solidFill>
              </a:rPr>
              <a:t>emitters</a:t>
            </a:r>
            <a:r>
              <a:rPr lang="fr-FR" sz="3600" dirty="0">
                <a:solidFill>
                  <a:srgbClr val="FF0000"/>
                </a:solidFill>
              </a:rPr>
              <a:t> </a:t>
            </a:r>
          </a:p>
          <a:p>
            <a:endParaRPr lang="fr-FR" sz="3600" dirty="0">
              <a:solidFill>
                <a:srgbClr val="FF0000"/>
              </a:solidFill>
            </a:endParaRPr>
          </a:p>
          <a:p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fr-FR" sz="2400" dirty="0">
                <a:solidFill>
                  <a:srgbClr val="00B050"/>
                </a:solidFill>
              </a:rPr>
              <a:t>Point-like </a:t>
            </a:r>
            <a:r>
              <a:rPr lang="fr-FR" sz="2400" dirty="0" err="1">
                <a:solidFill>
                  <a:srgbClr val="00B050"/>
                </a:solidFill>
              </a:rPr>
              <a:t>emitters</a:t>
            </a:r>
            <a:r>
              <a:rPr lang="fr-FR" sz="2400" dirty="0">
                <a:solidFill>
                  <a:srgbClr val="00B050"/>
                </a:solidFill>
              </a:rPr>
              <a:t> of light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nanometer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scale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) :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atoms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molecules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, nanoparticules.</a:t>
            </a:r>
          </a:p>
          <a:p>
            <a:pPr>
              <a:buFontTx/>
              <a:buChar char="-"/>
            </a:pP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Internal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energy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levels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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light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matter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interaction: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ground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excited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states: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emission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shows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discrete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spectral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peaks</a:t>
            </a: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Spontaneous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emission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of photons (no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stimulated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50000"/>
                  </a:schemeClr>
                </a:solidFill>
              </a:rPr>
              <a:t>emission</a:t>
            </a:r>
            <a:r>
              <a:rPr lang="fr-FR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>
              <a:buFontTx/>
              <a:buChar char="-"/>
            </a:pPr>
            <a:endParaRPr lang="fr-F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8CCE1E-E893-4EC4-9980-F4D3E016DCC8}"/>
              </a:ext>
            </a:extLst>
          </p:cNvPr>
          <p:cNvSpPr txBox="1"/>
          <p:nvPr/>
        </p:nvSpPr>
        <p:spPr>
          <a:xfrm>
            <a:off x="1689216" y="1881275"/>
            <a:ext cx="6161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From</a:t>
            </a:r>
            <a:r>
              <a:rPr lang="fr-FR" sz="3200" dirty="0"/>
              <a:t> a </a:t>
            </a:r>
            <a:r>
              <a:rPr lang="fr-FR" sz="3200" dirty="0" err="1"/>
              <a:t>classical</a:t>
            </a:r>
            <a:r>
              <a:rPr lang="fr-FR" sz="3200" dirty="0"/>
              <a:t> point of </a:t>
            </a:r>
            <a:r>
              <a:rPr lang="fr-FR" sz="3200" dirty="0" err="1"/>
              <a:t>view</a:t>
            </a:r>
            <a:r>
              <a:rPr lang="fr-FR" sz="3200" dirty="0"/>
              <a:t> ??</a:t>
            </a:r>
          </a:p>
        </p:txBody>
      </p:sp>
      <p:pic>
        <p:nvPicPr>
          <p:cNvPr id="5" name="Image 4" descr="250px-VFPt_dipole_electric.svg.png">
            <a:extLst>
              <a:ext uri="{FF2B5EF4-FFF2-40B4-BE49-F238E27FC236}">
                <a16:creationId xmlns:a16="http://schemas.microsoft.com/office/drawing/2014/main" id="{6F21C123-0697-49B9-A454-7DA6927420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1826" y="2759661"/>
            <a:ext cx="2696346" cy="269634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0F15D7-CAB7-42C1-A7A2-CC91340151EA}"/>
              </a:ext>
            </a:extLst>
          </p:cNvPr>
          <p:cNvSpPr txBox="1"/>
          <p:nvPr/>
        </p:nvSpPr>
        <p:spPr>
          <a:xfrm>
            <a:off x="3202541" y="5749618"/>
            <a:ext cx="2074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The </a:t>
            </a:r>
            <a:r>
              <a:rPr lang="fr-FR" sz="3200" dirty="0" err="1"/>
              <a:t>dipole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614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0469 -0.2738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-1370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3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2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-313898" y="272957"/>
            <a:ext cx="970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</a:rPr>
              <a:t>QE in an </a:t>
            </a:r>
            <a:r>
              <a:rPr lang="fr-FR" sz="2800" dirty="0" err="1">
                <a:solidFill>
                  <a:srgbClr val="FF0000"/>
                </a:solidFill>
              </a:rPr>
              <a:t>inhomogeneous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environment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47" name="Groupe 46"/>
          <p:cNvGrpSpPr/>
          <p:nvPr/>
        </p:nvGrpSpPr>
        <p:grpSpPr>
          <a:xfrm>
            <a:off x="2423389" y="1255595"/>
            <a:ext cx="4414865" cy="1870267"/>
            <a:chOff x="1244702" y="1651378"/>
            <a:chExt cx="3914150" cy="1658149"/>
          </a:xfrm>
        </p:grpSpPr>
        <p:sp>
          <p:nvSpPr>
            <p:cNvPr id="2" name="Ellipse 1"/>
            <p:cNvSpPr/>
            <p:nvPr/>
          </p:nvSpPr>
          <p:spPr>
            <a:xfrm>
              <a:off x="2279175" y="2060811"/>
              <a:ext cx="163773" cy="16377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 flipV="1">
              <a:off x="2047163" y="2115403"/>
              <a:ext cx="627797" cy="13647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e 35"/>
            <p:cNvGrpSpPr/>
            <p:nvPr/>
          </p:nvGrpSpPr>
          <p:grpSpPr>
            <a:xfrm>
              <a:off x="2920620" y="1651378"/>
              <a:ext cx="2238232" cy="1555743"/>
              <a:chOff x="3043450" y="1992572"/>
              <a:chExt cx="2238232" cy="1555743"/>
            </a:xfrm>
          </p:grpSpPr>
          <p:sp>
            <p:nvSpPr>
              <p:cNvPr id="7" name="Forme libre 6"/>
              <p:cNvSpPr/>
              <p:nvPr/>
            </p:nvSpPr>
            <p:spPr>
              <a:xfrm>
                <a:off x="3043450" y="1992572"/>
                <a:ext cx="728046" cy="900752"/>
              </a:xfrm>
              <a:custGeom>
                <a:avLst/>
                <a:gdLst>
                  <a:gd name="connsiteX0" fmla="*/ 204717 w 728046"/>
                  <a:gd name="connsiteY0" fmla="*/ 68239 h 900752"/>
                  <a:gd name="connsiteX1" fmla="*/ 204717 w 728046"/>
                  <a:gd name="connsiteY1" fmla="*/ 68239 h 900752"/>
                  <a:gd name="connsiteX2" fmla="*/ 95535 w 728046"/>
                  <a:gd name="connsiteY2" fmla="*/ 136478 h 900752"/>
                  <a:gd name="connsiteX3" fmla="*/ 54591 w 728046"/>
                  <a:gd name="connsiteY3" fmla="*/ 191069 h 900752"/>
                  <a:gd name="connsiteX4" fmla="*/ 13648 w 728046"/>
                  <a:gd name="connsiteY4" fmla="*/ 232012 h 900752"/>
                  <a:gd name="connsiteX5" fmla="*/ 0 w 728046"/>
                  <a:gd name="connsiteY5" fmla="*/ 272955 h 900752"/>
                  <a:gd name="connsiteX6" fmla="*/ 95535 w 728046"/>
                  <a:gd name="connsiteY6" fmla="*/ 409433 h 900752"/>
                  <a:gd name="connsiteX7" fmla="*/ 150126 w 728046"/>
                  <a:gd name="connsiteY7" fmla="*/ 436728 h 900752"/>
                  <a:gd name="connsiteX8" fmla="*/ 136478 w 728046"/>
                  <a:gd name="connsiteY8" fmla="*/ 491320 h 900752"/>
                  <a:gd name="connsiteX9" fmla="*/ 68239 w 728046"/>
                  <a:gd name="connsiteY9" fmla="*/ 573206 h 900752"/>
                  <a:gd name="connsiteX10" fmla="*/ 40944 w 728046"/>
                  <a:gd name="connsiteY10" fmla="*/ 614149 h 900752"/>
                  <a:gd name="connsiteX11" fmla="*/ 54591 w 728046"/>
                  <a:gd name="connsiteY11" fmla="*/ 723331 h 900752"/>
                  <a:gd name="connsiteX12" fmla="*/ 68239 w 728046"/>
                  <a:gd name="connsiteY12" fmla="*/ 764275 h 900752"/>
                  <a:gd name="connsiteX13" fmla="*/ 191069 w 728046"/>
                  <a:gd name="connsiteY13" fmla="*/ 873457 h 900752"/>
                  <a:gd name="connsiteX14" fmla="*/ 300251 w 728046"/>
                  <a:gd name="connsiteY14" fmla="*/ 900752 h 900752"/>
                  <a:gd name="connsiteX15" fmla="*/ 450376 w 728046"/>
                  <a:gd name="connsiteY15" fmla="*/ 887105 h 900752"/>
                  <a:gd name="connsiteX16" fmla="*/ 477672 w 728046"/>
                  <a:gd name="connsiteY16" fmla="*/ 846161 h 900752"/>
                  <a:gd name="connsiteX17" fmla="*/ 532263 w 728046"/>
                  <a:gd name="connsiteY17" fmla="*/ 682388 h 900752"/>
                  <a:gd name="connsiteX18" fmla="*/ 559558 w 728046"/>
                  <a:gd name="connsiteY18" fmla="*/ 600502 h 900752"/>
                  <a:gd name="connsiteX19" fmla="*/ 614150 w 728046"/>
                  <a:gd name="connsiteY19" fmla="*/ 573206 h 900752"/>
                  <a:gd name="connsiteX20" fmla="*/ 655093 w 728046"/>
                  <a:gd name="connsiteY20" fmla="*/ 559558 h 900752"/>
                  <a:gd name="connsiteX21" fmla="*/ 696036 w 728046"/>
                  <a:gd name="connsiteY21" fmla="*/ 532263 h 900752"/>
                  <a:gd name="connsiteX22" fmla="*/ 723332 w 728046"/>
                  <a:gd name="connsiteY22" fmla="*/ 491320 h 900752"/>
                  <a:gd name="connsiteX23" fmla="*/ 682388 w 728046"/>
                  <a:gd name="connsiteY23" fmla="*/ 245660 h 900752"/>
                  <a:gd name="connsiteX24" fmla="*/ 641445 w 728046"/>
                  <a:gd name="connsiteY24" fmla="*/ 218364 h 900752"/>
                  <a:gd name="connsiteX25" fmla="*/ 614150 w 728046"/>
                  <a:gd name="connsiteY25" fmla="*/ 177421 h 900752"/>
                  <a:gd name="connsiteX26" fmla="*/ 573206 w 728046"/>
                  <a:gd name="connsiteY26" fmla="*/ 163773 h 900752"/>
                  <a:gd name="connsiteX27" fmla="*/ 545911 w 728046"/>
                  <a:gd name="connsiteY27" fmla="*/ 81887 h 900752"/>
                  <a:gd name="connsiteX28" fmla="*/ 532263 w 728046"/>
                  <a:gd name="connsiteY28" fmla="*/ 40943 h 900752"/>
                  <a:gd name="connsiteX29" fmla="*/ 491320 w 728046"/>
                  <a:gd name="connsiteY29" fmla="*/ 0 h 900752"/>
                  <a:gd name="connsiteX30" fmla="*/ 327547 w 728046"/>
                  <a:gd name="connsiteY30" fmla="*/ 13648 h 900752"/>
                  <a:gd name="connsiteX31" fmla="*/ 286603 w 728046"/>
                  <a:gd name="connsiteY31" fmla="*/ 40943 h 900752"/>
                  <a:gd name="connsiteX32" fmla="*/ 204717 w 728046"/>
                  <a:gd name="connsiteY32" fmla="*/ 68239 h 900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28046" h="900752">
                    <a:moveTo>
                      <a:pt x="204717" y="68239"/>
                    </a:moveTo>
                    <a:lnTo>
                      <a:pt x="204717" y="68239"/>
                    </a:lnTo>
                    <a:cubicBezTo>
                      <a:pt x="168323" y="90985"/>
                      <a:pt x="128751" y="109301"/>
                      <a:pt x="95535" y="136478"/>
                    </a:cubicBezTo>
                    <a:cubicBezTo>
                      <a:pt x="77930" y="150882"/>
                      <a:pt x="69394" y="173799"/>
                      <a:pt x="54591" y="191069"/>
                    </a:cubicBezTo>
                    <a:cubicBezTo>
                      <a:pt x="42030" y="205723"/>
                      <a:pt x="27296" y="218364"/>
                      <a:pt x="13648" y="232012"/>
                    </a:cubicBezTo>
                    <a:cubicBezTo>
                      <a:pt x="9099" y="245660"/>
                      <a:pt x="0" y="258569"/>
                      <a:pt x="0" y="272955"/>
                    </a:cubicBezTo>
                    <a:cubicBezTo>
                      <a:pt x="0" y="330373"/>
                      <a:pt x="47740" y="385536"/>
                      <a:pt x="95535" y="409433"/>
                    </a:cubicBezTo>
                    <a:lnTo>
                      <a:pt x="150126" y="436728"/>
                    </a:lnTo>
                    <a:cubicBezTo>
                      <a:pt x="145577" y="454925"/>
                      <a:pt x="143867" y="474079"/>
                      <a:pt x="136478" y="491320"/>
                    </a:cubicBezTo>
                    <a:cubicBezTo>
                      <a:pt x="118540" y="533176"/>
                      <a:pt x="97172" y="538487"/>
                      <a:pt x="68239" y="573206"/>
                    </a:cubicBezTo>
                    <a:cubicBezTo>
                      <a:pt x="57738" y="585807"/>
                      <a:pt x="50042" y="600501"/>
                      <a:pt x="40944" y="614149"/>
                    </a:cubicBezTo>
                    <a:cubicBezTo>
                      <a:pt x="45493" y="650543"/>
                      <a:pt x="48030" y="687245"/>
                      <a:pt x="54591" y="723331"/>
                    </a:cubicBezTo>
                    <a:cubicBezTo>
                      <a:pt x="57164" y="737485"/>
                      <a:pt x="59407" y="752919"/>
                      <a:pt x="68239" y="764275"/>
                    </a:cubicBezTo>
                    <a:cubicBezTo>
                      <a:pt x="76246" y="774570"/>
                      <a:pt x="154329" y="860097"/>
                      <a:pt x="191069" y="873457"/>
                    </a:cubicBezTo>
                    <a:cubicBezTo>
                      <a:pt x="226324" y="886277"/>
                      <a:pt x="263857" y="891654"/>
                      <a:pt x="300251" y="900752"/>
                    </a:cubicBezTo>
                    <a:cubicBezTo>
                      <a:pt x="350293" y="896203"/>
                      <a:pt x="402350" y="901882"/>
                      <a:pt x="450376" y="887105"/>
                    </a:cubicBezTo>
                    <a:cubicBezTo>
                      <a:pt x="466054" y="882281"/>
                      <a:pt x="469534" y="860403"/>
                      <a:pt x="477672" y="846161"/>
                    </a:cubicBezTo>
                    <a:cubicBezTo>
                      <a:pt x="526910" y="759993"/>
                      <a:pt x="490506" y="807662"/>
                      <a:pt x="532263" y="682388"/>
                    </a:cubicBezTo>
                    <a:cubicBezTo>
                      <a:pt x="541361" y="655093"/>
                      <a:pt x="533824" y="613369"/>
                      <a:pt x="559558" y="600502"/>
                    </a:cubicBezTo>
                    <a:cubicBezTo>
                      <a:pt x="577755" y="591403"/>
                      <a:pt x="595450" y="581220"/>
                      <a:pt x="614150" y="573206"/>
                    </a:cubicBezTo>
                    <a:cubicBezTo>
                      <a:pt x="627373" y="567539"/>
                      <a:pt x="642226" y="565992"/>
                      <a:pt x="655093" y="559558"/>
                    </a:cubicBezTo>
                    <a:cubicBezTo>
                      <a:pt x="669764" y="552223"/>
                      <a:pt x="682388" y="541361"/>
                      <a:pt x="696036" y="532263"/>
                    </a:cubicBezTo>
                    <a:cubicBezTo>
                      <a:pt x="705135" y="518615"/>
                      <a:pt x="722422" y="507697"/>
                      <a:pt x="723332" y="491320"/>
                    </a:cubicBezTo>
                    <a:cubicBezTo>
                      <a:pt x="727035" y="424663"/>
                      <a:pt x="743198" y="306470"/>
                      <a:pt x="682388" y="245660"/>
                    </a:cubicBezTo>
                    <a:cubicBezTo>
                      <a:pt x="670790" y="234062"/>
                      <a:pt x="655093" y="227463"/>
                      <a:pt x="641445" y="218364"/>
                    </a:cubicBezTo>
                    <a:cubicBezTo>
                      <a:pt x="632347" y="204716"/>
                      <a:pt x="626958" y="187667"/>
                      <a:pt x="614150" y="177421"/>
                    </a:cubicBezTo>
                    <a:cubicBezTo>
                      <a:pt x="602916" y="168434"/>
                      <a:pt x="581568" y="175480"/>
                      <a:pt x="573206" y="163773"/>
                    </a:cubicBezTo>
                    <a:cubicBezTo>
                      <a:pt x="556483" y="140360"/>
                      <a:pt x="555009" y="109182"/>
                      <a:pt x="545911" y="81887"/>
                    </a:cubicBezTo>
                    <a:cubicBezTo>
                      <a:pt x="541362" y="68239"/>
                      <a:pt x="542436" y="51116"/>
                      <a:pt x="532263" y="40943"/>
                    </a:cubicBezTo>
                    <a:lnTo>
                      <a:pt x="491320" y="0"/>
                    </a:lnTo>
                    <a:cubicBezTo>
                      <a:pt x="436729" y="4549"/>
                      <a:pt x="381263" y="2905"/>
                      <a:pt x="327547" y="13648"/>
                    </a:cubicBezTo>
                    <a:cubicBezTo>
                      <a:pt x="311463" y="16865"/>
                      <a:pt x="301592" y="34281"/>
                      <a:pt x="286603" y="40943"/>
                    </a:cubicBezTo>
                    <a:cubicBezTo>
                      <a:pt x="260311" y="52628"/>
                      <a:pt x="218365" y="63690"/>
                      <a:pt x="204717" y="6823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3930554" y="3220871"/>
                <a:ext cx="1351128" cy="32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object</a:t>
                </a:r>
                <a:endParaRPr lang="fr-FR" dirty="0"/>
              </a:p>
            </p:txBody>
          </p:sp>
          <p:cxnSp>
            <p:nvCxnSpPr>
              <p:cNvPr id="11" name="Connecteur droit avec flèche 10"/>
              <p:cNvCxnSpPr/>
              <p:nvPr/>
            </p:nvCxnSpPr>
            <p:spPr>
              <a:xfrm flipH="1" flipV="1">
                <a:off x="3534771" y="2866030"/>
                <a:ext cx="423080" cy="4640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necteur droit avec flèche 12"/>
            <p:cNvCxnSpPr/>
            <p:nvPr/>
          </p:nvCxnSpPr>
          <p:spPr>
            <a:xfrm flipV="1">
              <a:off x="1937982" y="2376987"/>
              <a:ext cx="370765" cy="6255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1244702" y="2982083"/>
              <a:ext cx="1351128" cy="32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QE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1676569" y="1314084"/>
            <a:ext cx="3688508" cy="4909297"/>
            <a:chOff x="1676569" y="1314084"/>
            <a:chExt cx="3688508" cy="4909297"/>
          </a:xfrm>
        </p:grpSpPr>
        <p:grpSp>
          <p:nvGrpSpPr>
            <p:cNvPr id="35" name="Groupe 34"/>
            <p:cNvGrpSpPr/>
            <p:nvPr/>
          </p:nvGrpSpPr>
          <p:grpSpPr>
            <a:xfrm>
              <a:off x="1676569" y="1314084"/>
              <a:ext cx="1415405" cy="609222"/>
              <a:chOff x="1799399" y="1655278"/>
              <a:chExt cx="1415405" cy="609222"/>
            </a:xfrm>
          </p:grpSpPr>
          <p:sp>
            <p:nvSpPr>
              <p:cNvPr id="16" name="Forme libre 15"/>
              <p:cNvSpPr/>
              <p:nvPr/>
            </p:nvSpPr>
            <p:spPr>
              <a:xfrm>
                <a:off x="2611271" y="1880325"/>
                <a:ext cx="603533" cy="384175"/>
              </a:xfrm>
              <a:custGeom>
                <a:avLst/>
                <a:gdLst>
                  <a:gd name="connsiteX0" fmla="*/ 0 w 847725"/>
                  <a:gd name="connsiteY0" fmla="*/ 288925 h 650875"/>
                  <a:gd name="connsiteX1" fmla="*/ 257175 w 847725"/>
                  <a:gd name="connsiteY1" fmla="*/ 50800 h 650875"/>
                  <a:gd name="connsiteX2" fmla="*/ 390525 w 847725"/>
                  <a:gd name="connsiteY2" fmla="*/ 593725 h 650875"/>
                  <a:gd name="connsiteX3" fmla="*/ 685800 w 847725"/>
                  <a:gd name="connsiteY3" fmla="*/ 393700 h 650875"/>
                  <a:gd name="connsiteX4" fmla="*/ 847725 w 847725"/>
                  <a:gd name="connsiteY4" fmla="*/ 422275 h 65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7725" h="650875">
                    <a:moveTo>
                      <a:pt x="0" y="288925"/>
                    </a:moveTo>
                    <a:cubicBezTo>
                      <a:pt x="96044" y="144462"/>
                      <a:pt x="192088" y="0"/>
                      <a:pt x="257175" y="50800"/>
                    </a:cubicBezTo>
                    <a:cubicBezTo>
                      <a:pt x="322263" y="101600"/>
                      <a:pt x="319088" y="536575"/>
                      <a:pt x="390525" y="593725"/>
                    </a:cubicBezTo>
                    <a:cubicBezTo>
                      <a:pt x="461962" y="650875"/>
                      <a:pt x="609600" y="422275"/>
                      <a:pt x="685800" y="393700"/>
                    </a:cubicBezTo>
                    <a:cubicBezTo>
                      <a:pt x="762000" y="365125"/>
                      <a:pt x="804862" y="393700"/>
                      <a:pt x="847725" y="422275"/>
                    </a:cubicBezTo>
                  </a:path>
                </a:pathLst>
              </a:custGeom>
              <a:ln w="57150">
                <a:solidFill>
                  <a:schemeClr val="tx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1799399" y="1655278"/>
                <a:ext cx="8640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b="1" dirty="0">
                    <a:solidFill>
                      <a:srgbClr val="0070C0"/>
                    </a:solidFill>
                  </a:rPr>
                  <a:t>h</a:t>
                </a:r>
                <a:r>
                  <a:rPr lang="fr-FR" sz="3200" b="1" dirty="0">
                    <a:solidFill>
                      <a:srgbClr val="0070C0"/>
                    </a:solidFill>
                    <a:latin typeface="Symbol" pitchFamily="18" charset="2"/>
                  </a:rPr>
                  <a:t>n</a:t>
                </a:r>
                <a:r>
                  <a:rPr lang="fr-FR" sz="1600" b="1" dirty="0">
                    <a:solidFill>
                      <a:srgbClr val="0070C0"/>
                    </a:solidFill>
                    <a:latin typeface="Symbol" pitchFamily="18" charset="2"/>
                  </a:rPr>
                  <a:t>1</a:t>
                </a:r>
                <a:endParaRPr lang="fr-FR" sz="3200" b="1" dirty="0">
                  <a:solidFill>
                    <a:srgbClr val="0070C0"/>
                  </a:solidFill>
                  <a:latin typeface="Symbol" pitchFamily="18" charset="2"/>
                </a:endParaRP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4782131" y="4330241"/>
              <a:ext cx="582946" cy="1893140"/>
              <a:chOff x="5355337" y="4671435"/>
              <a:chExt cx="582946" cy="1893140"/>
            </a:xfrm>
          </p:grpSpPr>
          <p:sp>
            <p:nvSpPr>
              <p:cNvPr id="18" name="Flèche vers le haut 17"/>
              <p:cNvSpPr/>
              <p:nvPr/>
            </p:nvSpPr>
            <p:spPr>
              <a:xfrm>
                <a:off x="5355337" y="4671435"/>
                <a:ext cx="294835" cy="1893140"/>
              </a:xfrm>
              <a:prstGeom prst="upArrow">
                <a:avLst>
                  <a:gd name="adj1" fmla="val 40698"/>
                  <a:gd name="adj2" fmla="val 918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 rot="5400000">
                <a:off x="5176361" y="5495865"/>
                <a:ext cx="1154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excitation</a:t>
                </a:r>
              </a:p>
            </p:txBody>
          </p:sp>
        </p:grpSp>
      </p:grpSp>
      <p:sp>
        <p:nvSpPr>
          <p:cNvPr id="20" name="Flèche vers le haut 19"/>
          <p:cNvSpPr/>
          <p:nvPr/>
        </p:nvSpPr>
        <p:spPr>
          <a:xfrm flipV="1">
            <a:off x="5953565" y="4318865"/>
            <a:ext cx="294835" cy="1893140"/>
          </a:xfrm>
          <a:prstGeom prst="upArrow">
            <a:avLst>
              <a:gd name="adj1" fmla="val 40698"/>
              <a:gd name="adj2" fmla="val 9186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1" name="Flèche vers le haut 20"/>
          <p:cNvSpPr/>
          <p:nvPr/>
        </p:nvSpPr>
        <p:spPr>
          <a:xfrm flipV="1">
            <a:off x="6815650" y="4280196"/>
            <a:ext cx="294835" cy="1893140"/>
          </a:xfrm>
          <a:prstGeom prst="upArrow">
            <a:avLst>
              <a:gd name="adj1" fmla="val 40698"/>
              <a:gd name="adj2" fmla="val 91860"/>
            </a:avLst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22" name="Connecteur droit 21"/>
          <p:cNvCxnSpPr/>
          <p:nvPr/>
        </p:nvCxnSpPr>
        <p:spPr>
          <a:xfrm flipH="1">
            <a:off x="3994245" y="4258102"/>
            <a:ext cx="4585647" cy="30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4048837" y="6223380"/>
            <a:ext cx="4585646" cy="4763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134437" y="3944203"/>
            <a:ext cx="98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|e&gt;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259542" y="5939051"/>
            <a:ext cx="98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|i&gt;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067265" y="3652250"/>
            <a:ext cx="169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2-state model</a:t>
            </a:r>
          </a:p>
        </p:txBody>
      </p:sp>
      <p:sp>
        <p:nvSpPr>
          <p:cNvPr id="33" name="Flèche vers le haut 32"/>
          <p:cNvSpPr/>
          <p:nvPr/>
        </p:nvSpPr>
        <p:spPr>
          <a:xfrm flipV="1">
            <a:off x="7773267" y="4296118"/>
            <a:ext cx="294835" cy="1893140"/>
          </a:xfrm>
          <a:prstGeom prst="upArrow">
            <a:avLst>
              <a:gd name="adj1" fmla="val 40698"/>
              <a:gd name="adj2" fmla="val 9186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grpSp>
        <p:nvGrpSpPr>
          <p:cNvPr id="52" name="Groupe 51"/>
          <p:cNvGrpSpPr/>
          <p:nvPr/>
        </p:nvGrpSpPr>
        <p:grpSpPr>
          <a:xfrm>
            <a:off x="3965466" y="4898866"/>
            <a:ext cx="4932874" cy="575577"/>
            <a:chOff x="3965466" y="4898866"/>
            <a:chExt cx="4932874" cy="575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ZoneTexte 27"/>
                <p:cNvSpPr txBox="1"/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ZoneTexte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ZoneTexte 28"/>
                <p:cNvSpPr txBox="1"/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𝑙𝑜𝑠𝑠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ZoneTexte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/>
                <p:cNvSpPr txBox="1"/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𝑛𝑟</m:t>
                            </m:r>
                          </m:sub>
                          <m:sup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fr-FR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/>
                <p:cNvSpPr txBox="1"/>
                <p:nvPr/>
              </p:nvSpPr>
              <p:spPr>
                <a:xfrm>
                  <a:off x="3965466" y="493980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𝑒𝑥𝑐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5466" y="4939809"/>
                  <a:ext cx="972750" cy="53463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e 5"/>
          <p:cNvGrpSpPr/>
          <p:nvPr/>
        </p:nvGrpSpPr>
        <p:grpSpPr>
          <a:xfrm>
            <a:off x="641445" y="4419972"/>
            <a:ext cx="7433481" cy="1297204"/>
            <a:chOff x="641445" y="4419972"/>
            <a:chExt cx="7433481" cy="1297204"/>
          </a:xfrm>
        </p:grpSpPr>
        <p:sp>
          <p:nvSpPr>
            <p:cNvPr id="25" name="ZoneTexte 24"/>
            <p:cNvSpPr txBox="1"/>
            <p:nvPr/>
          </p:nvSpPr>
          <p:spPr>
            <a:xfrm>
              <a:off x="5863990" y="4419972"/>
              <a:ext cx="22109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>
                  <a:solidFill>
                    <a:srgbClr val="FF0000"/>
                  </a:solidFill>
                </a:rPr>
                <a:t>decay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641445" y="4763069"/>
              <a:ext cx="21017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/>
                <a:t>3 </a:t>
              </a:r>
              <a:r>
                <a:rPr lang="fr-FR" sz="2800" dirty="0" err="1"/>
                <a:t>decay</a:t>
              </a:r>
              <a:r>
                <a:rPr lang="fr-FR" sz="2800" dirty="0"/>
                <a:t> channels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3998746" y="2254688"/>
            <a:ext cx="1113146" cy="1012668"/>
            <a:chOff x="3998746" y="2254688"/>
            <a:chExt cx="1113146" cy="1012668"/>
          </a:xfrm>
        </p:grpSpPr>
        <p:sp>
          <p:nvSpPr>
            <p:cNvPr id="37" name="Forme libre 36"/>
            <p:cNvSpPr/>
            <p:nvPr/>
          </p:nvSpPr>
          <p:spPr>
            <a:xfrm rot="5892014" flipV="1">
              <a:off x="3809250" y="2444184"/>
              <a:ext cx="746907" cy="367916"/>
            </a:xfrm>
            <a:custGeom>
              <a:avLst/>
              <a:gdLst>
                <a:gd name="connsiteX0" fmla="*/ 0 w 847725"/>
                <a:gd name="connsiteY0" fmla="*/ 288925 h 650875"/>
                <a:gd name="connsiteX1" fmla="*/ 257175 w 847725"/>
                <a:gd name="connsiteY1" fmla="*/ 50800 h 650875"/>
                <a:gd name="connsiteX2" fmla="*/ 390525 w 847725"/>
                <a:gd name="connsiteY2" fmla="*/ 593725 h 650875"/>
                <a:gd name="connsiteX3" fmla="*/ 685800 w 847725"/>
                <a:gd name="connsiteY3" fmla="*/ 393700 h 650875"/>
                <a:gd name="connsiteX4" fmla="*/ 847725 w 847725"/>
                <a:gd name="connsiteY4" fmla="*/ 422275 h 6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650875">
                  <a:moveTo>
                    <a:pt x="0" y="288925"/>
                  </a:moveTo>
                  <a:cubicBezTo>
                    <a:pt x="96044" y="144462"/>
                    <a:pt x="192088" y="0"/>
                    <a:pt x="257175" y="50800"/>
                  </a:cubicBezTo>
                  <a:cubicBezTo>
                    <a:pt x="322263" y="101600"/>
                    <a:pt x="319088" y="536575"/>
                    <a:pt x="390525" y="593725"/>
                  </a:cubicBezTo>
                  <a:cubicBezTo>
                    <a:pt x="461962" y="650875"/>
                    <a:pt x="609600" y="422275"/>
                    <a:pt x="685800" y="393700"/>
                  </a:cubicBezTo>
                  <a:cubicBezTo>
                    <a:pt x="762000" y="365125"/>
                    <a:pt x="804862" y="393700"/>
                    <a:pt x="847725" y="422275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247796" y="2682581"/>
              <a:ext cx="864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solidFill>
                    <a:srgbClr val="FF0000"/>
                  </a:solidFill>
                </a:rPr>
                <a:t>h</a:t>
              </a:r>
              <a:r>
                <a:rPr lang="fr-FR" sz="3200" b="1" dirty="0">
                  <a:solidFill>
                    <a:srgbClr val="FF0000"/>
                  </a:solidFill>
                  <a:latin typeface="Symbol" pitchFamily="18" charset="2"/>
                </a:rPr>
                <a:t>n</a:t>
              </a:r>
              <a:r>
                <a:rPr lang="fr-FR" sz="1600" b="1" dirty="0">
                  <a:solidFill>
                    <a:srgbClr val="FF0000"/>
                  </a:solidFill>
                  <a:latin typeface="Symbol" pitchFamily="18" charset="2"/>
                </a:rPr>
                <a:t>2</a:t>
              </a:r>
              <a:endParaRPr lang="fr-FR" sz="3200" b="1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</p:grpSp>
      <p:sp>
        <p:nvSpPr>
          <p:cNvPr id="39" name="Arc 38"/>
          <p:cNvSpPr/>
          <p:nvPr/>
        </p:nvSpPr>
        <p:spPr>
          <a:xfrm flipV="1">
            <a:off x="3684896" y="1132763"/>
            <a:ext cx="777921" cy="805218"/>
          </a:xfrm>
          <a:prstGeom prst="arc">
            <a:avLst>
              <a:gd name="adj1" fmla="val 1455061"/>
              <a:gd name="adj2" fmla="val 10917779"/>
            </a:avLst>
          </a:prstGeom>
          <a:noFill/>
          <a:ln w="5715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61815" y="1637731"/>
            <a:ext cx="832513" cy="32754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01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3" grpId="0" animBg="1"/>
      <p:bldP spid="39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342919" y="2892636"/>
                <a:ext cx="963650" cy="534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𝑒𝑥𝑐</m:t>
                          </m:r>
                        </m:sub>
                        <m:sup/>
                      </m:sSubSup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19" y="2892636"/>
                <a:ext cx="963650" cy="5346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95067" y="3768369"/>
                <a:ext cx="1179739" cy="534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</m:sSubSup>
                    </m:oMath>
                  </m:oMathPara>
                </a14:m>
                <a:endParaRPr lang="fr-FR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67" y="3768369"/>
                <a:ext cx="1179739" cy="5346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1115499" y="2982031"/>
            <a:ext cx="24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: excitation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38287" y="5490264"/>
                <a:ext cx="1179739" cy="555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</m:sub>
                        <m:sup/>
                      </m:sSubSup>
                    </m:oMath>
                  </m:oMathPara>
                </a14:m>
                <a:endParaRPr lang="fr-FR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87" y="5490264"/>
                <a:ext cx="1179739" cy="5556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1226957" y="3748581"/>
            <a:ext cx="43878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: radiative </a:t>
            </a:r>
            <a:r>
              <a:rPr lang="fr-FR" sz="2800" dirty="0" err="1"/>
              <a:t>decay</a:t>
            </a:r>
            <a:r>
              <a:rPr lang="fr-FR" sz="2800" dirty="0"/>
              <a:t> rate </a:t>
            </a:r>
            <a:r>
              <a:rPr lang="fr-FR" sz="2800" dirty="0">
                <a:solidFill>
                  <a:srgbClr val="00B050"/>
                </a:solidFill>
                <a:sym typeface="Wingdings" panose="05000000000000000000" pitchFamily="2" charset="2"/>
              </a:rPr>
              <a:t> Fluo</a:t>
            </a:r>
            <a:endParaRPr lang="fr-FR" sz="2800" dirty="0">
              <a:solidFill>
                <a:srgbClr val="00B050"/>
              </a:solidFill>
            </a:endParaRPr>
          </a:p>
          <a:p>
            <a:endParaRPr lang="fr-FR" sz="2800" dirty="0">
              <a:solidFill>
                <a:srgbClr val="00B05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226957" y="5509146"/>
            <a:ext cx="58038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: non-radiative </a:t>
            </a:r>
            <a:r>
              <a:rPr lang="fr-FR" sz="2800" dirty="0" err="1"/>
              <a:t>decay</a:t>
            </a:r>
            <a:r>
              <a:rPr lang="fr-FR" sz="2800" dirty="0"/>
              <a:t> rate </a:t>
            </a:r>
          </a:p>
          <a:p>
            <a:r>
              <a:rPr lang="fr-FR" sz="2800" dirty="0">
                <a:sym typeface="Wingdings" panose="05000000000000000000" pitchFamily="2" charset="2"/>
              </a:rPr>
              <a:t>due to </a:t>
            </a:r>
            <a:r>
              <a:rPr lang="fr-FR" sz="2800" dirty="0" err="1">
                <a:sym typeface="Wingdings" panose="05000000000000000000" pitchFamily="2" charset="2"/>
              </a:rPr>
              <a:t>losses</a:t>
            </a:r>
            <a:r>
              <a:rPr lang="fr-FR" sz="2800" dirty="0">
                <a:sym typeface="Wingdings" panose="05000000000000000000" pitchFamily="2" charset="2"/>
              </a:rPr>
              <a:t> in the </a:t>
            </a:r>
            <a:r>
              <a:rPr lang="fr-FR" sz="2800" dirty="0" err="1">
                <a:sym typeface="Wingdings" panose="05000000000000000000" pitchFamily="2" charset="2"/>
              </a:rPr>
              <a:t>environement</a:t>
            </a:r>
            <a:r>
              <a:rPr lang="fr-FR" sz="2800" dirty="0">
                <a:sym typeface="Wingdings" panose="05000000000000000000" pitchFamily="2" charset="2"/>
              </a:rPr>
              <a:t> </a:t>
            </a:r>
            <a:endParaRPr lang="fr-FR" sz="2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45911" y="900751"/>
                <a:ext cx="2661746" cy="12112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</a:t>
                </a:r>
                <a:endParaRPr lang="fr-FR" dirty="0"/>
              </a:p>
              <a:p>
                <a:r>
                  <a:rPr lang="fr-FR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</a:t>
                </a:r>
                <a:r>
                  <a:rPr lang="fr-FR" dirty="0" err="1">
                    <a:sym typeface="Wingdings" panose="05000000000000000000" pitchFamily="2" charset="2"/>
                  </a:rPr>
                  <a:t>only</a:t>
                </a:r>
                <a:r>
                  <a:rPr lang="fr-FR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FR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can </a:t>
                </a:r>
                <a:r>
                  <a:rPr lang="fr-FR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be</a:t>
                </a:r>
                <a:r>
                  <a:rPr lang="fr-FR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experimentally</a:t>
                </a:r>
                <a:r>
                  <a:rPr lang="fr-FR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FR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measured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1" y="900751"/>
                <a:ext cx="2661746" cy="1211229"/>
              </a:xfrm>
              <a:prstGeom prst="rect">
                <a:avLst/>
              </a:prstGeom>
              <a:blipFill>
                <a:blip r:embed="rId5"/>
                <a:stretch>
                  <a:fillRect l="-1826" b="-7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197341" y="4616805"/>
                <a:ext cx="11797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𝑛𝑟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41" y="4616805"/>
                <a:ext cx="117973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1229231" y="4597017"/>
            <a:ext cx="51346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: </a:t>
            </a:r>
            <a:r>
              <a:rPr lang="fr-FR" sz="2800" dirty="0" err="1"/>
              <a:t>intrinsic</a:t>
            </a:r>
            <a:r>
              <a:rPr lang="fr-FR" sz="2800" dirty="0"/>
              <a:t> non-radiative </a:t>
            </a:r>
            <a:r>
              <a:rPr lang="fr-FR" sz="2800" dirty="0" err="1"/>
              <a:t>decay</a:t>
            </a:r>
            <a:r>
              <a:rPr lang="fr-FR" sz="2800" dirty="0"/>
              <a:t> rate</a:t>
            </a:r>
            <a:endParaRPr lang="fr-FR" sz="2800" dirty="0">
              <a:solidFill>
                <a:srgbClr val="00B050"/>
              </a:solidFill>
            </a:endParaRPr>
          </a:p>
          <a:p>
            <a:endParaRPr lang="fr-FR" sz="2800" dirty="0">
              <a:solidFill>
                <a:srgbClr val="00B050"/>
              </a:solidFill>
            </a:endParaRPr>
          </a:p>
        </p:txBody>
      </p:sp>
      <p:grpSp>
        <p:nvGrpSpPr>
          <p:cNvPr id="43" name="Groupe 42"/>
          <p:cNvGrpSpPr/>
          <p:nvPr/>
        </p:nvGrpSpPr>
        <p:grpSpPr>
          <a:xfrm>
            <a:off x="3553605" y="241230"/>
            <a:ext cx="5590395" cy="2501970"/>
            <a:chOff x="3134437" y="3944203"/>
            <a:chExt cx="5763903" cy="2579623"/>
          </a:xfrm>
        </p:grpSpPr>
        <p:grpSp>
          <p:nvGrpSpPr>
            <p:cNvPr id="27" name="Groupe 26"/>
            <p:cNvGrpSpPr/>
            <p:nvPr/>
          </p:nvGrpSpPr>
          <p:grpSpPr>
            <a:xfrm>
              <a:off x="4782131" y="4330241"/>
              <a:ext cx="582946" cy="1893140"/>
              <a:chOff x="5355337" y="4671435"/>
              <a:chExt cx="582946" cy="1893140"/>
            </a:xfrm>
          </p:grpSpPr>
          <p:sp>
            <p:nvSpPr>
              <p:cNvPr id="28" name="Flèche vers le haut 27"/>
              <p:cNvSpPr/>
              <p:nvPr/>
            </p:nvSpPr>
            <p:spPr>
              <a:xfrm>
                <a:off x="5355337" y="4671435"/>
                <a:ext cx="294835" cy="1893140"/>
              </a:xfrm>
              <a:prstGeom prst="upArrow">
                <a:avLst>
                  <a:gd name="adj1" fmla="val 40698"/>
                  <a:gd name="adj2" fmla="val 918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 rot="5400000">
                <a:off x="5176361" y="5495865"/>
                <a:ext cx="1154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excitation</a:t>
                </a:r>
              </a:p>
            </p:txBody>
          </p:sp>
        </p:grpSp>
        <p:sp>
          <p:nvSpPr>
            <p:cNvPr id="30" name="Flèche vers le haut 29"/>
            <p:cNvSpPr/>
            <p:nvPr/>
          </p:nvSpPr>
          <p:spPr>
            <a:xfrm flipV="1">
              <a:off x="5953565" y="4318865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1" name="Flèche vers le haut 30"/>
            <p:cNvSpPr/>
            <p:nvPr/>
          </p:nvSpPr>
          <p:spPr>
            <a:xfrm flipV="1">
              <a:off x="6815650" y="4280196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32" name="Connecteur droit 31"/>
            <p:cNvCxnSpPr/>
            <p:nvPr/>
          </p:nvCxnSpPr>
          <p:spPr>
            <a:xfrm flipH="1">
              <a:off x="3994245" y="4258102"/>
              <a:ext cx="4585647" cy="3037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H="1">
              <a:off x="4048837" y="6223380"/>
              <a:ext cx="4585646" cy="4763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134437" y="3944203"/>
              <a:ext cx="982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|e&gt;</a:t>
              </a: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3259542" y="5939051"/>
              <a:ext cx="982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|i&gt;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/>
                <p:cNvSpPr txBox="1"/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/>
                <p:cNvSpPr txBox="1"/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𝑙𝑜𝑠𝑠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Flèche vers le haut 38"/>
            <p:cNvSpPr/>
            <p:nvPr/>
          </p:nvSpPr>
          <p:spPr>
            <a:xfrm flipV="1">
              <a:off x="7773267" y="4296118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𝑛𝑟</m:t>
                            </m:r>
                          </m:sub>
                          <m:sup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fr-FR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ZoneTexte 40"/>
            <p:cNvSpPr txBox="1"/>
            <p:nvPr/>
          </p:nvSpPr>
          <p:spPr>
            <a:xfrm>
              <a:off x="5863990" y="4419972"/>
              <a:ext cx="22109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FF0000"/>
                  </a:solidFill>
                </a:rPr>
                <a:t>relaxation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>
                  <a:off x="3965466" y="5008048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𝑒𝑥𝑐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5466" y="5008048"/>
                  <a:ext cx="972750" cy="53463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orme libre 43"/>
          <p:cNvSpPr/>
          <p:nvPr/>
        </p:nvSpPr>
        <p:spPr>
          <a:xfrm>
            <a:off x="6987654" y="5670645"/>
            <a:ext cx="504968" cy="757452"/>
          </a:xfrm>
          <a:custGeom>
            <a:avLst/>
            <a:gdLst>
              <a:gd name="connsiteX0" fmla="*/ 204717 w 728046"/>
              <a:gd name="connsiteY0" fmla="*/ 68239 h 900752"/>
              <a:gd name="connsiteX1" fmla="*/ 204717 w 728046"/>
              <a:gd name="connsiteY1" fmla="*/ 68239 h 900752"/>
              <a:gd name="connsiteX2" fmla="*/ 95535 w 728046"/>
              <a:gd name="connsiteY2" fmla="*/ 136478 h 900752"/>
              <a:gd name="connsiteX3" fmla="*/ 54591 w 728046"/>
              <a:gd name="connsiteY3" fmla="*/ 191069 h 900752"/>
              <a:gd name="connsiteX4" fmla="*/ 13648 w 728046"/>
              <a:gd name="connsiteY4" fmla="*/ 232012 h 900752"/>
              <a:gd name="connsiteX5" fmla="*/ 0 w 728046"/>
              <a:gd name="connsiteY5" fmla="*/ 272955 h 900752"/>
              <a:gd name="connsiteX6" fmla="*/ 95535 w 728046"/>
              <a:gd name="connsiteY6" fmla="*/ 409433 h 900752"/>
              <a:gd name="connsiteX7" fmla="*/ 150126 w 728046"/>
              <a:gd name="connsiteY7" fmla="*/ 436728 h 900752"/>
              <a:gd name="connsiteX8" fmla="*/ 136478 w 728046"/>
              <a:gd name="connsiteY8" fmla="*/ 491320 h 900752"/>
              <a:gd name="connsiteX9" fmla="*/ 68239 w 728046"/>
              <a:gd name="connsiteY9" fmla="*/ 573206 h 900752"/>
              <a:gd name="connsiteX10" fmla="*/ 40944 w 728046"/>
              <a:gd name="connsiteY10" fmla="*/ 614149 h 900752"/>
              <a:gd name="connsiteX11" fmla="*/ 54591 w 728046"/>
              <a:gd name="connsiteY11" fmla="*/ 723331 h 900752"/>
              <a:gd name="connsiteX12" fmla="*/ 68239 w 728046"/>
              <a:gd name="connsiteY12" fmla="*/ 764275 h 900752"/>
              <a:gd name="connsiteX13" fmla="*/ 191069 w 728046"/>
              <a:gd name="connsiteY13" fmla="*/ 873457 h 900752"/>
              <a:gd name="connsiteX14" fmla="*/ 300251 w 728046"/>
              <a:gd name="connsiteY14" fmla="*/ 900752 h 900752"/>
              <a:gd name="connsiteX15" fmla="*/ 450376 w 728046"/>
              <a:gd name="connsiteY15" fmla="*/ 887105 h 900752"/>
              <a:gd name="connsiteX16" fmla="*/ 477672 w 728046"/>
              <a:gd name="connsiteY16" fmla="*/ 846161 h 900752"/>
              <a:gd name="connsiteX17" fmla="*/ 532263 w 728046"/>
              <a:gd name="connsiteY17" fmla="*/ 682388 h 900752"/>
              <a:gd name="connsiteX18" fmla="*/ 559558 w 728046"/>
              <a:gd name="connsiteY18" fmla="*/ 600502 h 900752"/>
              <a:gd name="connsiteX19" fmla="*/ 614150 w 728046"/>
              <a:gd name="connsiteY19" fmla="*/ 573206 h 900752"/>
              <a:gd name="connsiteX20" fmla="*/ 655093 w 728046"/>
              <a:gd name="connsiteY20" fmla="*/ 559558 h 900752"/>
              <a:gd name="connsiteX21" fmla="*/ 696036 w 728046"/>
              <a:gd name="connsiteY21" fmla="*/ 532263 h 900752"/>
              <a:gd name="connsiteX22" fmla="*/ 723332 w 728046"/>
              <a:gd name="connsiteY22" fmla="*/ 491320 h 900752"/>
              <a:gd name="connsiteX23" fmla="*/ 682388 w 728046"/>
              <a:gd name="connsiteY23" fmla="*/ 245660 h 900752"/>
              <a:gd name="connsiteX24" fmla="*/ 641445 w 728046"/>
              <a:gd name="connsiteY24" fmla="*/ 218364 h 900752"/>
              <a:gd name="connsiteX25" fmla="*/ 614150 w 728046"/>
              <a:gd name="connsiteY25" fmla="*/ 177421 h 900752"/>
              <a:gd name="connsiteX26" fmla="*/ 573206 w 728046"/>
              <a:gd name="connsiteY26" fmla="*/ 163773 h 900752"/>
              <a:gd name="connsiteX27" fmla="*/ 545911 w 728046"/>
              <a:gd name="connsiteY27" fmla="*/ 81887 h 900752"/>
              <a:gd name="connsiteX28" fmla="*/ 532263 w 728046"/>
              <a:gd name="connsiteY28" fmla="*/ 40943 h 900752"/>
              <a:gd name="connsiteX29" fmla="*/ 491320 w 728046"/>
              <a:gd name="connsiteY29" fmla="*/ 0 h 900752"/>
              <a:gd name="connsiteX30" fmla="*/ 327547 w 728046"/>
              <a:gd name="connsiteY30" fmla="*/ 13648 h 900752"/>
              <a:gd name="connsiteX31" fmla="*/ 286603 w 728046"/>
              <a:gd name="connsiteY31" fmla="*/ 40943 h 900752"/>
              <a:gd name="connsiteX32" fmla="*/ 204717 w 728046"/>
              <a:gd name="connsiteY32" fmla="*/ 68239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28046" h="900752">
                <a:moveTo>
                  <a:pt x="204717" y="68239"/>
                </a:moveTo>
                <a:lnTo>
                  <a:pt x="204717" y="68239"/>
                </a:lnTo>
                <a:cubicBezTo>
                  <a:pt x="168323" y="90985"/>
                  <a:pt x="128751" y="109301"/>
                  <a:pt x="95535" y="136478"/>
                </a:cubicBezTo>
                <a:cubicBezTo>
                  <a:pt x="77930" y="150882"/>
                  <a:pt x="69394" y="173799"/>
                  <a:pt x="54591" y="191069"/>
                </a:cubicBezTo>
                <a:cubicBezTo>
                  <a:pt x="42030" y="205723"/>
                  <a:pt x="27296" y="218364"/>
                  <a:pt x="13648" y="232012"/>
                </a:cubicBezTo>
                <a:cubicBezTo>
                  <a:pt x="9099" y="245660"/>
                  <a:pt x="0" y="258569"/>
                  <a:pt x="0" y="272955"/>
                </a:cubicBezTo>
                <a:cubicBezTo>
                  <a:pt x="0" y="330373"/>
                  <a:pt x="47740" y="385536"/>
                  <a:pt x="95535" y="409433"/>
                </a:cubicBezTo>
                <a:lnTo>
                  <a:pt x="150126" y="436728"/>
                </a:lnTo>
                <a:cubicBezTo>
                  <a:pt x="145577" y="454925"/>
                  <a:pt x="143867" y="474079"/>
                  <a:pt x="136478" y="491320"/>
                </a:cubicBezTo>
                <a:cubicBezTo>
                  <a:pt x="118540" y="533176"/>
                  <a:pt x="97172" y="538487"/>
                  <a:pt x="68239" y="573206"/>
                </a:cubicBezTo>
                <a:cubicBezTo>
                  <a:pt x="57738" y="585807"/>
                  <a:pt x="50042" y="600501"/>
                  <a:pt x="40944" y="614149"/>
                </a:cubicBezTo>
                <a:cubicBezTo>
                  <a:pt x="45493" y="650543"/>
                  <a:pt x="48030" y="687245"/>
                  <a:pt x="54591" y="723331"/>
                </a:cubicBezTo>
                <a:cubicBezTo>
                  <a:pt x="57164" y="737485"/>
                  <a:pt x="59407" y="752919"/>
                  <a:pt x="68239" y="764275"/>
                </a:cubicBezTo>
                <a:cubicBezTo>
                  <a:pt x="76246" y="774570"/>
                  <a:pt x="154329" y="860097"/>
                  <a:pt x="191069" y="873457"/>
                </a:cubicBezTo>
                <a:cubicBezTo>
                  <a:pt x="226324" y="886277"/>
                  <a:pt x="263857" y="891654"/>
                  <a:pt x="300251" y="900752"/>
                </a:cubicBezTo>
                <a:cubicBezTo>
                  <a:pt x="350293" y="896203"/>
                  <a:pt x="402350" y="901882"/>
                  <a:pt x="450376" y="887105"/>
                </a:cubicBezTo>
                <a:cubicBezTo>
                  <a:pt x="466054" y="882281"/>
                  <a:pt x="469534" y="860403"/>
                  <a:pt x="477672" y="846161"/>
                </a:cubicBezTo>
                <a:cubicBezTo>
                  <a:pt x="526910" y="759993"/>
                  <a:pt x="490506" y="807662"/>
                  <a:pt x="532263" y="682388"/>
                </a:cubicBezTo>
                <a:cubicBezTo>
                  <a:pt x="541361" y="655093"/>
                  <a:pt x="533824" y="613369"/>
                  <a:pt x="559558" y="600502"/>
                </a:cubicBezTo>
                <a:cubicBezTo>
                  <a:pt x="577755" y="591403"/>
                  <a:pt x="595450" y="581220"/>
                  <a:pt x="614150" y="573206"/>
                </a:cubicBezTo>
                <a:cubicBezTo>
                  <a:pt x="627373" y="567539"/>
                  <a:pt x="642226" y="565992"/>
                  <a:pt x="655093" y="559558"/>
                </a:cubicBezTo>
                <a:cubicBezTo>
                  <a:pt x="669764" y="552223"/>
                  <a:pt x="682388" y="541361"/>
                  <a:pt x="696036" y="532263"/>
                </a:cubicBezTo>
                <a:cubicBezTo>
                  <a:pt x="705135" y="518615"/>
                  <a:pt x="722422" y="507697"/>
                  <a:pt x="723332" y="491320"/>
                </a:cubicBezTo>
                <a:cubicBezTo>
                  <a:pt x="727035" y="424663"/>
                  <a:pt x="743198" y="306470"/>
                  <a:pt x="682388" y="245660"/>
                </a:cubicBezTo>
                <a:cubicBezTo>
                  <a:pt x="670790" y="234062"/>
                  <a:pt x="655093" y="227463"/>
                  <a:pt x="641445" y="218364"/>
                </a:cubicBezTo>
                <a:cubicBezTo>
                  <a:pt x="632347" y="204716"/>
                  <a:pt x="626958" y="187667"/>
                  <a:pt x="614150" y="177421"/>
                </a:cubicBezTo>
                <a:cubicBezTo>
                  <a:pt x="602916" y="168434"/>
                  <a:pt x="581568" y="175480"/>
                  <a:pt x="573206" y="163773"/>
                </a:cubicBezTo>
                <a:cubicBezTo>
                  <a:pt x="556483" y="140360"/>
                  <a:pt x="555009" y="109182"/>
                  <a:pt x="545911" y="81887"/>
                </a:cubicBezTo>
                <a:cubicBezTo>
                  <a:pt x="541362" y="68239"/>
                  <a:pt x="542436" y="51116"/>
                  <a:pt x="532263" y="40943"/>
                </a:cubicBezTo>
                <a:lnTo>
                  <a:pt x="491320" y="0"/>
                </a:lnTo>
                <a:cubicBezTo>
                  <a:pt x="436729" y="4549"/>
                  <a:pt x="381263" y="2905"/>
                  <a:pt x="327547" y="13648"/>
                </a:cubicBezTo>
                <a:cubicBezTo>
                  <a:pt x="311463" y="16865"/>
                  <a:pt x="301592" y="34281"/>
                  <a:pt x="286603" y="40943"/>
                </a:cubicBezTo>
                <a:cubicBezTo>
                  <a:pt x="260311" y="52628"/>
                  <a:pt x="218365" y="63690"/>
                  <a:pt x="204717" y="68239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>
            <a:off x="6503881" y="4908641"/>
            <a:ext cx="570080" cy="4772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/>
          <p:cNvSpPr/>
          <p:nvPr/>
        </p:nvSpPr>
        <p:spPr>
          <a:xfrm>
            <a:off x="6682136" y="4824541"/>
            <a:ext cx="184724" cy="1847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05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029597" y="1638128"/>
            <a:ext cx="7805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FF0000"/>
                </a:solidFill>
              </a:rPr>
              <a:t>Description of the </a:t>
            </a:r>
            <a:r>
              <a:rPr lang="fr-FR" sz="3200" b="1" dirty="0" err="1">
                <a:solidFill>
                  <a:srgbClr val="FF0000"/>
                </a:solidFill>
              </a:rPr>
              <a:t>spontaneous</a:t>
            </a:r>
            <a:r>
              <a:rPr lang="fr-FR" sz="3200" b="1" dirty="0">
                <a:solidFill>
                  <a:srgbClr val="FF0000"/>
                </a:solidFill>
              </a:rPr>
              <a:t> </a:t>
            </a:r>
            <a:r>
              <a:rPr lang="fr-FR" sz="3200" b="1" dirty="0" err="1">
                <a:solidFill>
                  <a:srgbClr val="FF0000"/>
                </a:solidFill>
              </a:rPr>
              <a:t>emission</a:t>
            </a:r>
            <a:endParaRPr lang="fr-FR" sz="3200" b="1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711157" y="2854445"/>
            <a:ext cx="5590395" cy="2501970"/>
            <a:chOff x="3134437" y="3944203"/>
            <a:chExt cx="5763903" cy="2579623"/>
          </a:xfrm>
        </p:grpSpPr>
        <p:grpSp>
          <p:nvGrpSpPr>
            <p:cNvPr id="4" name="Groupe 3"/>
            <p:cNvGrpSpPr/>
            <p:nvPr/>
          </p:nvGrpSpPr>
          <p:grpSpPr>
            <a:xfrm>
              <a:off x="4782131" y="4330241"/>
              <a:ext cx="582946" cy="1893140"/>
              <a:chOff x="5355337" y="4671435"/>
              <a:chExt cx="582946" cy="1893140"/>
            </a:xfrm>
          </p:grpSpPr>
          <p:sp>
            <p:nvSpPr>
              <p:cNvPr id="18" name="Flèche vers le haut 17"/>
              <p:cNvSpPr/>
              <p:nvPr/>
            </p:nvSpPr>
            <p:spPr>
              <a:xfrm>
                <a:off x="5355337" y="4671435"/>
                <a:ext cx="294835" cy="1893140"/>
              </a:xfrm>
              <a:prstGeom prst="upArrow">
                <a:avLst>
                  <a:gd name="adj1" fmla="val 40698"/>
                  <a:gd name="adj2" fmla="val 918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 rot="5400000">
                <a:off x="5176361" y="5495865"/>
                <a:ext cx="1154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excitation</a:t>
                </a:r>
              </a:p>
            </p:txBody>
          </p:sp>
        </p:grpSp>
        <p:sp>
          <p:nvSpPr>
            <p:cNvPr id="5" name="Flèche vers le haut 4"/>
            <p:cNvSpPr/>
            <p:nvPr/>
          </p:nvSpPr>
          <p:spPr>
            <a:xfrm flipV="1">
              <a:off x="5953565" y="4318865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" name="Flèche vers le haut 5"/>
            <p:cNvSpPr/>
            <p:nvPr/>
          </p:nvSpPr>
          <p:spPr>
            <a:xfrm flipV="1">
              <a:off x="6815650" y="4280196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" name="Connecteur droit 6"/>
            <p:cNvCxnSpPr/>
            <p:nvPr/>
          </p:nvCxnSpPr>
          <p:spPr>
            <a:xfrm flipH="1">
              <a:off x="3994245" y="4258102"/>
              <a:ext cx="4585647" cy="3037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flipH="1">
              <a:off x="4048837" y="6223380"/>
              <a:ext cx="4585646" cy="4763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3134437" y="3944203"/>
              <a:ext cx="982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|e&gt;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259542" y="5939051"/>
              <a:ext cx="982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|i&gt;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𝑙𝑜𝑠𝑠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Flèche vers le haut 13"/>
            <p:cNvSpPr/>
            <p:nvPr/>
          </p:nvSpPr>
          <p:spPr>
            <a:xfrm flipV="1">
              <a:off x="7773267" y="4296118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/>
                <p:cNvSpPr txBox="1"/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𝑛𝑟</m:t>
                            </m:r>
                          </m:sub>
                          <m:sup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fr-FR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ZoneTexte 15"/>
            <p:cNvSpPr txBox="1"/>
            <p:nvPr/>
          </p:nvSpPr>
          <p:spPr>
            <a:xfrm>
              <a:off x="5863990" y="4419972"/>
              <a:ext cx="2210936" cy="38079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>
                  <a:solidFill>
                    <a:srgbClr val="FF0000"/>
                  </a:solidFill>
                </a:rPr>
                <a:t>decay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3965466" y="5008048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𝑒𝑥𝑐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5466" y="5008048"/>
                  <a:ext cx="972750" cy="53463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Ellipse 19"/>
          <p:cNvSpPr/>
          <p:nvPr/>
        </p:nvSpPr>
        <p:spPr>
          <a:xfrm>
            <a:off x="4080680" y="2640511"/>
            <a:ext cx="2961564" cy="33232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1482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928333" y="1076941"/>
                <a:ext cx="4540706" cy="555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r-F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fr-FR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333" y="1076941"/>
                <a:ext cx="4540706" cy="5556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3068626" y="308364"/>
            <a:ext cx="252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solidFill>
                  <a:srgbClr val="FF0000"/>
                </a:solidFill>
              </a:rPr>
              <a:t>Total </a:t>
            </a:r>
            <a:r>
              <a:rPr lang="fr-FR" sz="2800" b="1" u="sng" dirty="0" err="1">
                <a:solidFill>
                  <a:srgbClr val="FF0000"/>
                </a:solidFill>
              </a:rPr>
              <a:t>decay</a:t>
            </a:r>
            <a:r>
              <a:rPr lang="fr-FR" sz="2800" b="1" u="sng" dirty="0">
                <a:solidFill>
                  <a:srgbClr val="FF0000"/>
                </a:solidFill>
              </a:rPr>
              <a:t>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831359" y="2007264"/>
                <a:ext cx="4540706" cy="555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</m:sSubSup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59" y="2007264"/>
                <a:ext cx="4540706" cy="5556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ZoneTexte 47"/>
          <p:cNvSpPr txBox="1"/>
          <p:nvPr/>
        </p:nvSpPr>
        <p:spPr>
          <a:xfrm>
            <a:off x="2718177" y="2537938"/>
            <a:ext cx="5552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2">
                    <a:lumMod val="75000"/>
                  </a:schemeClr>
                </a:solidFill>
              </a:rPr>
              <a:t>Non-radiative </a:t>
            </a:r>
            <a:r>
              <a:rPr lang="fr-FR" sz="2800" dirty="0" err="1">
                <a:solidFill>
                  <a:schemeClr val="tx2">
                    <a:lumMod val="75000"/>
                  </a:schemeClr>
                </a:solidFill>
              </a:rPr>
              <a:t>decay</a:t>
            </a:r>
            <a:r>
              <a:rPr lang="fr-FR" sz="2800" dirty="0">
                <a:solidFill>
                  <a:schemeClr val="tx2">
                    <a:lumMod val="75000"/>
                  </a:schemeClr>
                </a:solidFill>
              </a:rPr>
              <a:t>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2295307" y="4233906"/>
                <a:ext cx="4540706" cy="558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/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307" y="4233906"/>
                <a:ext cx="4540706" cy="5582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ZoneTexte 56"/>
          <p:cNvSpPr txBox="1"/>
          <p:nvPr/>
        </p:nvSpPr>
        <p:spPr>
          <a:xfrm>
            <a:off x="2295307" y="3474003"/>
            <a:ext cx="6100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 err="1">
                <a:solidFill>
                  <a:srgbClr val="00B050"/>
                </a:solidFill>
              </a:rPr>
              <a:t>Particular</a:t>
            </a:r>
            <a:r>
              <a:rPr lang="fr-FR" sz="2800" i="1" dirty="0">
                <a:solidFill>
                  <a:srgbClr val="00B050"/>
                </a:solidFill>
              </a:rPr>
              <a:t> case, QE in vacuum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18710" y="5044531"/>
                <a:ext cx="8051832" cy="583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fr-FR" sz="3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fr-FR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fr-FR" sz="2400" dirty="0">
                    <a:sym typeface="Wingdings" panose="05000000000000000000" pitchFamily="2" charset="2"/>
                  </a:rPr>
                  <a:t> </a:t>
                </a:r>
                <a:r>
                  <a:rPr lang="fr-FR" sz="2400" dirty="0"/>
                  <a:t> </a:t>
                </a:r>
                <a:r>
                  <a:rPr lang="fr-FR" sz="2400" dirty="0" err="1"/>
                  <a:t>Intrinsic</a:t>
                </a:r>
                <a:r>
                  <a:rPr lang="fr-FR" sz="2400" dirty="0"/>
                  <a:t> </a:t>
                </a:r>
                <a:r>
                  <a:rPr lang="fr-FR" sz="2400" dirty="0" err="1"/>
                  <a:t>losses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which</a:t>
                </a:r>
                <a:r>
                  <a:rPr lang="fr-FR" sz="2400" dirty="0"/>
                  <a:t> are </a:t>
                </a:r>
                <a:r>
                  <a:rPr lang="fr-FR" sz="2400" dirty="0" err="1"/>
                  <a:t>independent</a:t>
                </a:r>
                <a:r>
                  <a:rPr lang="fr-FR" sz="2400" dirty="0"/>
                  <a:t> of the QE env.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10" y="5044531"/>
                <a:ext cx="8051832" cy="583365"/>
              </a:xfrm>
              <a:prstGeom prst="rect">
                <a:avLst/>
              </a:prstGeom>
              <a:blipFill>
                <a:blip r:embed="rId5"/>
                <a:stretch>
                  <a:fillRect b="-22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eur droit avec flèche 57"/>
          <p:cNvCxnSpPr/>
          <p:nvPr/>
        </p:nvCxnSpPr>
        <p:spPr>
          <a:xfrm flipH="1">
            <a:off x="5730543" y="4218679"/>
            <a:ext cx="818866" cy="15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6617648" y="4027610"/>
            <a:ext cx="1166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vacuum</a:t>
            </a:r>
          </a:p>
        </p:txBody>
      </p:sp>
      <p:sp>
        <p:nvSpPr>
          <p:cNvPr id="13" name="Accolade fermante 12"/>
          <p:cNvSpPr/>
          <p:nvPr/>
        </p:nvSpPr>
        <p:spPr>
          <a:xfrm rot="5400000">
            <a:off x="5029196" y="959352"/>
            <a:ext cx="232015" cy="1856095"/>
          </a:xfrm>
          <a:prstGeom prst="rightBrace">
            <a:avLst>
              <a:gd name="adj1" fmla="val 74122"/>
              <a:gd name="adj2" fmla="val 4942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6058" y="5708406"/>
                <a:ext cx="1775678" cy="626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fr-FR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</m:sSubSup>
                          <m:r>
                            <a:rPr lang="fr-FR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fr-FR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fr-FR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fr-FR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58" y="5708406"/>
                <a:ext cx="1775678" cy="626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041736" y="5880227"/>
            <a:ext cx="7219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ym typeface="Wingdings" panose="05000000000000000000" pitchFamily="2" charset="2"/>
              </a:rPr>
              <a:t> </a:t>
            </a:r>
            <a:r>
              <a:rPr lang="fr-FR" sz="2400" dirty="0" err="1">
                <a:sym typeface="Wingdings" panose="05000000000000000000" pitchFamily="2" charset="2"/>
              </a:rPr>
              <a:t>Spontaneous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emission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influenced</a:t>
            </a:r>
            <a:r>
              <a:rPr lang="fr-FR" sz="2400" dirty="0">
                <a:sym typeface="Wingdings" panose="05000000000000000000" pitchFamily="2" charset="2"/>
              </a:rPr>
              <a:t> by the </a:t>
            </a:r>
            <a:r>
              <a:rPr lang="fr-FR" sz="2400" dirty="0" err="1">
                <a:sym typeface="Wingdings" panose="05000000000000000000" pitchFamily="2" charset="2"/>
              </a:rPr>
              <a:t>environment</a:t>
            </a:r>
            <a:r>
              <a:rPr lang="fr-FR" sz="2400" dirty="0">
                <a:sym typeface="Wingdings" panose="05000000000000000000" pitchFamily="2" charset="2"/>
              </a:rPr>
              <a:t> of the QE (Purcell and </a:t>
            </a:r>
            <a:r>
              <a:rPr lang="fr-FR" sz="2400" dirty="0" err="1">
                <a:sym typeface="Wingdings" panose="05000000000000000000" pitchFamily="2" charset="2"/>
              </a:rPr>
              <a:t>others</a:t>
            </a:r>
            <a:r>
              <a:rPr lang="fr-FR" sz="2400" dirty="0">
                <a:sym typeface="Wingdings" panose="05000000000000000000" pitchFamily="2" charset="2"/>
              </a:rPr>
              <a:t>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74774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146698" y="1844033"/>
                <a:ext cx="4540706" cy="1094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fr-F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</m:sSubSup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𝑙𝑜𝑠𝑠</m:t>
                                  </m:r>
                                </m:sub>
                                <m:sup/>
                              </m:sSubSup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den>
                          </m:f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</m:e>
                        <m:sub/>
                        <m:sup/>
                      </m:sSubSup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698" y="1844033"/>
                <a:ext cx="4540706" cy="10948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2231409" y="886765"/>
            <a:ext cx="468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 err="1">
                <a:solidFill>
                  <a:srgbClr val="FF0000"/>
                </a:solidFill>
              </a:rPr>
              <a:t>Lifetime</a:t>
            </a:r>
            <a:r>
              <a:rPr lang="fr-FR" sz="2800" b="1" u="sng" dirty="0">
                <a:solidFill>
                  <a:srgbClr val="FF0000"/>
                </a:solidFill>
              </a:rPr>
              <a:t> of the </a:t>
            </a:r>
            <a:r>
              <a:rPr lang="fr-FR" sz="2800" b="1" u="sng" dirty="0" err="1">
                <a:solidFill>
                  <a:srgbClr val="FF0000"/>
                </a:solidFill>
              </a:rPr>
              <a:t>excited</a:t>
            </a:r>
            <a:r>
              <a:rPr lang="fr-FR" sz="2800" b="1" u="sng" dirty="0">
                <a:solidFill>
                  <a:srgbClr val="FF0000"/>
                </a:solidFill>
              </a:rPr>
              <a:t> state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715905" y="3616654"/>
            <a:ext cx="6100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 err="1">
                <a:solidFill>
                  <a:srgbClr val="00B050"/>
                </a:solidFill>
              </a:rPr>
              <a:t>Emitter</a:t>
            </a:r>
            <a:r>
              <a:rPr lang="fr-FR" sz="2800" i="1" dirty="0">
                <a:solidFill>
                  <a:srgbClr val="00B050"/>
                </a:solidFill>
              </a:rPr>
              <a:t> in vacuum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2135322" y="4330202"/>
                <a:ext cx="4540706" cy="1030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den>
                          </m:f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</m:e>
                        <m:sub/>
                        <m:sup/>
                      </m:sSubSup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322" y="4330202"/>
                <a:ext cx="4540706" cy="10307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5901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2661118" y="545864"/>
            <a:ext cx="4176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solidFill>
                  <a:srgbClr val="FF0000"/>
                </a:solidFill>
              </a:rPr>
              <a:t>Quantum </a:t>
            </a:r>
            <a:r>
              <a:rPr lang="fr-FR" sz="2800" b="1" u="sng" dirty="0" err="1">
                <a:solidFill>
                  <a:srgbClr val="FF0000"/>
                </a:solidFill>
              </a:rPr>
              <a:t>yield</a:t>
            </a:r>
            <a:r>
              <a:rPr lang="fr-FR" sz="2800" b="1" u="sng" dirty="0">
                <a:solidFill>
                  <a:srgbClr val="FF0000"/>
                </a:solidFill>
              </a:rPr>
              <a:t> (</a:t>
            </a:r>
            <a:r>
              <a:rPr lang="fr-FR" sz="2800" b="1" u="sng" dirty="0" err="1">
                <a:solidFill>
                  <a:srgbClr val="FF0000"/>
                </a:solidFill>
              </a:rPr>
              <a:t>efficiency</a:t>
            </a:r>
            <a:r>
              <a:rPr lang="fr-FR" sz="2800" b="1" u="sn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50245" y="1413380"/>
            <a:ext cx="7942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Probability</a:t>
            </a:r>
            <a:r>
              <a:rPr lang="fr-FR" sz="2400" dirty="0"/>
              <a:t> of a </a:t>
            </a:r>
            <a:r>
              <a:rPr lang="fr-FR" sz="2400" dirty="0" err="1"/>
              <a:t>radiatively</a:t>
            </a:r>
            <a:r>
              <a:rPr lang="fr-FR" sz="2400" dirty="0"/>
              <a:t> </a:t>
            </a:r>
            <a:r>
              <a:rPr lang="fr-FR" sz="2400" dirty="0" err="1"/>
              <a:t>released</a:t>
            </a:r>
            <a:r>
              <a:rPr lang="fr-FR" sz="2400" dirty="0"/>
              <a:t> photon </a:t>
            </a:r>
          </a:p>
          <a:p>
            <a:pPr algn="ctr"/>
            <a:r>
              <a:rPr lang="fr-FR" sz="2400" dirty="0" err="1"/>
              <a:t>Probability</a:t>
            </a:r>
            <a:r>
              <a:rPr lang="fr-FR" sz="2400" dirty="0"/>
              <a:t> of a radiative </a:t>
            </a:r>
            <a:r>
              <a:rPr lang="fr-FR" sz="2400" dirty="0" err="1"/>
              <a:t>decay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96824" y="2553716"/>
                <a:ext cx="4540706" cy="1012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</m:sSubSup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𝑙𝑜𝑠𝑠</m:t>
                                  </m:r>
                                </m:sub>
                                <m:sup/>
                              </m:sSubSup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den>
                          </m:f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</m:e>
                        <m:sub/>
                        <m:sup/>
                      </m:sSubSup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824" y="2553716"/>
                <a:ext cx="4540706" cy="1012906"/>
              </a:xfrm>
              <a:prstGeom prst="rect">
                <a:avLst/>
              </a:prstGeom>
              <a:blipFill rotWithShape="0">
                <a:blip r:embed="rId2"/>
                <a:stretch>
                  <a:fillRect l="-6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2524836" y="3875961"/>
            <a:ext cx="6100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 err="1">
                <a:solidFill>
                  <a:srgbClr val="00B050"/>
                </a:solidFill>
              </a:rPr>
              <a:t>Emitter</a:t>
            </a:r>
            <a:r>
              <a:rPr lang="fr-FR" sz="2800" i="1" dirty="0">
                <a:solidFill>
                  <a:srgbClr val="00B050"/>
                </a:solidFill>
              </a:rPr>
              <a:t> in </a:t>
            </a:r>
            <a:r>
              <a:rPr lang="fr-FR" sz="2800" i="1" dirty="0" err="1">
                <a:solidFill>
                  <a:srgbClr val="00B050"/>
                </a:solidFill>
              </a:rPr>
              <a:t>vaccum</a:t>
            </a:r>
            <a:endParaRPr lang="fr-FR" sz="2800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753186" y="4507621"/>
                <a:ext cx="4540706" cy="1093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fr-FR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fr-FR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den>
                          </m:f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</m:e>
                        <m:sub/>
                        <m:sup/>
                      </m:sSubSup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186" y="4507621"/>
                <a:ext cx="4540706" cy="10936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977360" y="6024714"/>
            <a:ext cx="2643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</a:rPr>
              <a:t>Intrinsic</a:t>
            </a:r>
            <a:r>
              <a:rPr lang="fr-FR" sz="2000" b="1" dirty="0">
                <a:solidFill>
                  <a:srgbClr val="FF0000"/>
                </a:solidFill>
              </a:rPr>
              <a:t> quantum </a:t>
            </a:r>
            <a:r>
              <a:rPr lang="fr-FR" sz="2000" b="1" dirty="0" err="1">
                <a:solidFill>
                  <a:srgbClr val="FF0000"/>
                </a:solidFill>
              </a:rPr>
              <a:t>yield</a:t>
            </a:r>
            <a:endParaRPr lang="fr-FR" sz="2000" b="1" dirty="0">
              <a:solidFill>
                <a:srgbClr val="FF0000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815152" y="5445458"/>
            <a:ext cx="259308" cy="559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122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323038" y="1221850"/>
            <a:ext cx="649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Description of the QE excitation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711157" y="2783423"/>
            <a:ext cx="5590395" cy="2501970"/>
            <a:chOff x="3134437" y="3944203"/>
            <a:chExt cx="5763903" cy="2579623"/>
          </a:xfrm>
        </p:grpSpPr>
        <p:grpSp>
          <p:nvGrpSpPr>
            <p:cNvPr id="4" name="Groupe 3"/>
            <p:cNvGrpSpPr/>
            <p:nvPr/>
          </p:nvGrpSpPr>
          <p:grpSpPr>
            <a:xfrm>
              <a:off x="4782131" y="4330241"/>
              <a:ext cx="582946" cy="1893140"/>
              <a:chOff x="5355337" y="4671435"/>
              <a:chExt cx="582946" cy="1893140"/>
            </a:xfrm>
          </p:grpSpPr>
          <p:sp>
            <p:nvSpPr>
              <p:cNvPr id="17" name="Flèche vers le haut 16"/>
              <p:cNvSpPr/>
              <p:nvPr/>
            </p:nvSpPr>
            <p:spPr>
              <a:xfrm>
                <a:off x="5355337" y="4671435"/>
                <a:ext cx="294835" cy="1893140"/>
              </a:xfrm>
              <a:prstGeom prst="upArrow">
                <a:avLst>
                  <a:gd name="adj1" fmla="val 40698"/>
                  <a:gd name="adj2" fmla="val 918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 rot="5400000">
                <a:off x="5176361" y="5495865"/>
                <a:ext cx="1154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excitation</a:t>
                </a:r>
              </a:p>
            </p:txBody>
          </p:sp>
        </p:grpSp>
        <p:sp>
          <p:nvSpPr>
            <p:cNvPr id="5" name="Flèche vers le haut 4"/>
            <p:cNvSpPr/>
            <p:nvPr/>
          </p:nvSpPr>
          <p:spPr>
            <a:xfrm flipV="1">
              <a:off x="5953565" y="4318865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" name="Flèche vers le haut 5"/>
            <p:cNvSpPr/>
            <p:nvPr/>
          </p:nvSpPr>
          <p:spPr>
            <a:xfrm flipV="1">
              <a:off x="6815650" y="4280196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" name="Connecteur droit 6"/>
            <p:cNvCxnSpPr/>
            <p:nvPr/>
          </p:nvCxnSpPr>
          <p:spPr>
            <a:xfrm flipH="1">
              <a:off x="3994245" y="4258102"/>
              <a:ext cx="4585647" cy="3037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flipH="1">
              <a:off x="4048837" y="6223380"/>
              <a:ext cx="4585646" cy="4763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3134437" y="3944203"/>
              <a:ext cx="982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|e&gt;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259542" y="5939051"/>
              <a:ext cx="982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|i&gt;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𝑙𝑜𝑠𝑠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lèche vers le haut 12"/>
            <p:cNvSpPr/>
            <p:nvPr/>
          </p:nvSpPr>
          <p:spPr>
            <a:xfrm flipV="1">
              <a:off x="7773267" y="4296118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/>
                <p:cNvSpPr txBox="1"/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𝑛𝑟</m:t>
                            </m:r>
                          </m:sub>
                          <m:sup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fr-FR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ZoneTexte 14"/>
            <p:cNvSpPr txBox="1"/>
            <p:nvPr/>
          </p:nvSpPr>
          <p:spPr>
            <a:xfrm>
              <a:off x="5863990" y="4419972"/>
              <a:ext cx="2210936" cy="38079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>
                  <a:solidFill>
                    <a:srgbClr val="FF0000"/>
                  </a:solidFill>
                </a:rPr>
                <a:t>decay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3965466" y="5008048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𝑒𝑥𝑐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5466" y="5008048"/>
                  <a:ext cx="972750" cy="53463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Ellipse 18"/>
          <p:cNvSpPr/>
          <p:nvPr/>
        </p:nvSpPr>
        <p:spPr>
          <a:xfrm>
            <a:off x="2593075" y="2528546"/>
            <a:ext cx="1514900" cy="33232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329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14227" y="213273"/>
            <a:ext cx="751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Case of an QE excitation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weak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optical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power : excitation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well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below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the saturation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regime</a:t>
            </a:r>
            <a:endParaRPr lang="fr-FR" sz="2400" dirty="0"/>
          </a:p>
        </p:txBody>
      </p:sp>
      <p:grpSp>
        <p:nvGrpSpPr>
          <p:cNvPr id="31" name="Groupe 30"/>
          <p:cNvGrpSpPr/>
          <p:nvPr/>
        </p:nvGrpSpPr>
        <p:grpSpPr>
          <a:xfrm>
            <a:off x="0" y="4803612"/>
            <a:ext cx="3220872" cy="1849193"/>
            <a:chOff x="0" y="4626590"/>
            <a:chExt cx="3534770" cy="2029410"/>
          </a:xfrm>
        </p:grpSpPr>
        <p:cxnSp>
          <p:nvCxnSpPr>
            <p:cNvPr id="4" name="Connecteur droit avec flèche 3"/>
            <p:cNvCxnSpPr/>
            <p:nvPr/>
          </p:nvCxnSpPr>
          <p:spPr>
            <a:xfrm flipH="1" flipV="1">
              <a:off x="272955" y="4981433"/>
              <a:ext cx="13649" cy="1583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>
              <a:off x="193345" y="6444017"/>
              <a:ext cx="2235956" cy="113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flipH="1">
              <a:off x="245660" y="4967785"/>
              <a:ext cx="1023582" cy="1487608"/>
            </a:xfrm>
            <a:prstGeom prst="line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H="1">
              <a:off x="630074" y="5229369"/>
              <a:ext cx="2113126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2415654" y="6250674"/>
              <a:ext cx="641444" cy="40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I</a:t>
              </a:r>
              <a:r>
                <a:rPr lang="fr-FR" sz="1600" dirty="0" err="1"/>
                <a:t>exc</a:t>
              </a:r>
              <a:endParaRPr lang="fr-FR" sz="16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0" y="4626590"/>
              <a:ext cx="1392939" cy="40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Signal fluo</a:t>
              </a:r>
            </a:p>
          </p:txBody>
        </p:sp>
        <p:sp>
          <p:nvSpPr>
            <p:cNvPr id="21" name="Forme libre 20"/>
            <p:cNvSpPr/>
            <p:nvPr/>
          </p:nvSpPr>
          <p:spPr>
            <a:xfrm>
              <a:off x="300251" y="5252278"/>
              <a:ext cx="2209941" cy="1189465"/>
            </a:xfrm>
            <a:custGeom>
              <a:avLst/>
              <a:gdLst>
                <a:gd name="connsiteX0" fmla="*/ 0 w 2209941"/>
                <a:gd name="connsiteY0" fmla="*/ 1189465 h 1189465"/>
                <a:gd name="connsiteX1" fmla="*/ 846161 w 2209941"/>
                <a:gd name="connsiteY1" fmla="*/ 179531 h 1189465"/>
                <a:gd name="connsiteX2" fmla="*/ 2101755 w 2209941"/>
                <a:gd name="connsiteY2" fmla="*/ 15758 h 1189465"/>
                <a:gd name="connsiteX3" fmla="*/ 2060812 w 2209941"/>
                <a:gd name="connsiteY3" fmla="*/ 15758 h 118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941" h="1189465">
                  <a:moveTo>
                    <a:pt x="0" y="1189465"/>
                  </a:moveTo>
                  <a:cubicBezTo>
                    <a:pt x="247934" y="782307"/>
                    <a:pt x="495869" y="375149"/>
                    <a:pt x="846161" y="179531"/>
                  </a:cubicBezTo>
                  <a:cubicBezTo>
                    <a:pt x="1196453" y="-16087"/>
                    <a:pt x="1899313" y="43053"/>
                    <a:pt x="2101755" y="15758"/>
                  </a:cubicBezTo>
                  <a:cubicBezTo>
                    <a:pt x="2304197" y="-11537"/>
                    <a:pt x="2182504" y="2110"/>
                    <a:pt x="2060812" y="1575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006221" y="4913193"/>
              <a:ext cx="1528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7030A0"/>
                  </a:solidFill>
                </a:rPr>
                <a:t>saturation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2283176" y="2103341"/>
                <a:ext cx="4540706" cy="601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𝑒𝑥𝑐</m:t>
                          </m:r>
                        </m:sub>
                        <m:sup/>
                      </m:sSub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sz="3200" dirty="0"/>
                                <m:t> 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𝑎𝑏𝑠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176" y="2103341"/>
                <a:ext cx="4540706" cy="6016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/>
          <p:cNvSpPr txBox="1"/>
          <p:nvPr/>
        </p:nvSpPr>
        <p:spPr>
          <a:xfrm>
            <a:off x="4544705" y="4667531"/>
            <a:ext cx="384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 err="1">
                <a:solidFill>
                  <a:srgbClr val="00B050"/>
                </a:solidFill>
              </a:rPr>
              <a:t>Emitter</a:t>
            </a:r>
            <a:r>
              <a:rPr lang="fr-FR" sz="2800" i="1" dirty="0">
                <a:solidFill>
                  <a:srgbClr val="00B050"/>
                </a:solidFill>
              </a:rPr>
              <a:t> in vacuum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937982" y="2961564"/>
                <a:ext cx="6045959" cy="1255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0070C0"/>
                            </a:solidFill>
                          </a:rPr>
                          <m:t> </m:t>
                        </m:r>
                      </m:e>
                    </m:acc>
                    <m:r>
                      <a:rPr lang="fr-FR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fr-FR" dirty="0"/>
                  <a:t> unit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defining</a:t>
                </a:r>
                <a:r>
                  <a:rPr lang="fr-FR" dirty="0"/>
                  <a:t> the </a:t>
                </a:r>
                <a:r>
                  <a:rPr lang="fr-FR" dirty="0" err="1"/>
                  <a:t>dipole</a:t>
                </a:r>
                <a:r>
                  <a:rPr lang="fr-FR" dirty="0"/>
                  <a:t> moment of the QE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fr-FR" dirty="0"/>
                  <a:t> : </a:t>
                </a:r>
                <a:r>
                  <a:rPr lang="fr-FR" dirty="0" err="1"/>
                  <a:t>electric</a:t>
                </a:r>
                <a:r>
                  <a:rPr lang="fr-FR" dirty="0"/>
                  <a:t> </a:t>
                </a:r>
                <a:r>
                  <a:rPr lang="fr-FR" dirty="0" err="1"/>
                  <a:t>optical</a:t>
                </a:r>
                <a:r>
                  <a:rPr lang="fr-FR" dirty="0"/>
                  <a:t> </a:t>
                </a:r>
                <a:r>
                  <a:rPr lang="fr-FR" dirty="0" err="1"/>
                  <a:t>field</a:t>
                </a:r>
                <a:r>
                  <a:rPr lang="fr-FR" dirty="0"/>
                  <a:t> for excitation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: </a:t>
                </a:r>
                <a:r>
                  <a:rPr lang="fr-FR" dirty="0"/>
                  <a:t>position </a:t>
                </a:r>
                <a:r>
                  <a:rPr lang="fr-FR" dirty="0" err="1"/>
                  <a:t>vector</a:t>
                </a:r>
                <a:r>
                  <a:rPr lang="fr-FR" dirty="0"/>
                  <a:t> of the QE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: </a:t>
                </a:r>
                <a:r>
                  <a:rPr lang="fr-FR" dirty="0" err="1"/>
                  <a:t>angular</a:t>
                </a:r>
                <a:r>
                  <a:rPr lang="fr-FR" dirty="0"/>
                  <a:t> </a:t>
                </a:r>
                <a:r>
                  <a:rPr lang="fr-FR" dirty="0" err="1"/>
                  <a:t>frequency</a:t>
                </a:r>
                <a:r>
                  <a:rPr lang="fr-FR" dirty="0"/>
                  <a:t> at excitation </a:t>
                </a: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82" y="2961564"/>
                <a:ext cx="6045959" cy="1255344"/>
              </a:xfrm>
              <a:prstGeom prst="rect">
                <a:avLst/>
              </a:prstGeom>
              <a:blipFill>
                <a:blip r:embed="rId3"/>
                <a:stretch>
                  <a:fillRect t="-2427" b="-67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3800353" y="5203656"/>
                <a:ext cx="4688556" cy="601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𝑒𝑥𝑐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fr-FR" sz="3200" dirty="0"/>
                                <m:t> </m:t>
                              </m:r>
                            </m:e>
                          </m:acc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fr-F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 panose="02040503050406030204" pitchFamily="18" charset="0"/>
                                    </a:rPr>
                                    <m:t>𝑎𝑏𝑠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32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53" y="5203656"/>
                <a:ext cx="4688556" cy="6016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9EEB7335-8A60-409E-BC77-0C3FF7C4E517}"/>
              </a:ext>
            </a:extLst>
          </p:cNvPr>
          <p:cNvSpPr txBox="1"/>
          <p:nvPr/>
        </p:nvSpPr>
        <p:spPr>
          <a:xfrm>
            <a:off x="273588" y="1200588"/>
            <a:ext cx="832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 The QE </a:t>
            </a:r>
            <a:r>
              <a:rPr lang="fr-FR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is</a:t>
            </a:r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most</a:t>
            </a:r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 of the time in </a:t>
            </a:r>
            <a:r>
              <a:rPr lang="fr-FR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its</a:t>
            </a:r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ground</a:t>
            </a:r>
            <a:r>
              <a:rPr lang="fr-FR" sz="2400" dirty="0">
                <a:solidFill>
                  <a:srgbClr val="00B050"/>
                </a:solidFill>
                <a:sym typeface="Wingdings" panose="05000000000000000000" pitchFamily="2" charset="2"/>
              </a:rPr>
              <a:t> state</a:t>
            </a:r>
            <a:endParaRPr lang="fr-FR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723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247076" y="1128021"/>
            <a:ext cx="7874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FF0000"/>
                </a:solidFill>
              </a:rPr>
              <a:t>Description of fluorescence </a:t>
            </a:r>
            <a:r>
              <a:rPr lang="fr-FR" sz="3200" b="1" dirty="0" err="1">
                <a:solidFill>
                  <a:srgbClr val="FF0000"/>
                </a:solidFill>
              </a:rPr>
              <a:t>emission</a:t>
            </a:r>
            <a:endParaRPr lang="fr-FR" sz="3200" b="1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492793" y="2641380"/>
            <a:ext cx="5590395" cy="2501970"/>
            <a:chOff x="3134437" y="3944203"/>
            <a:chExt cx="5763903" cy="2579623"/>
          </a:xfrm>
        </p:grpSpPr>
        <p:grpSp>
          <p:nvGrpSpPr>
            <p:cNvPr id="4" name="Groupe 3"/>
            <p:cNvGrpSpPr/>
            <p:nvPr/>
          </p:nvGrpSpPr>
          <p:grpSpPr>
            <a:xfrm>
              <a:off x="4782131" y="4330241"/>
              <a:ext cx="582946" cy="1893140"/>
              <a:chOff x="5355337" y="4671435"/>
              <a:chExt cx="582946" cy="1893140"/>
            </a:xfrm>
          </p:grpSpPr>
          <p:sp>
            <p:nvSpPr>
              <p:cNvPr id="17" name="Flèche vers le haut 16"/>
              <p:cNvSpPr/>
              <p:nvPr/>
            </p:nvSpPr>
            <p:spPr>
              <a:xfrm>
                <a:off x="5355337" y="4671435"/>
                <a:ext cx="294835" cy="1893140"/>
              </a:xfrm>
              <a:prstGeom prst="upArrow">
                <a:avLst>
                  <a:gd name="adj1" fmla="val 40698"/>
                  <a:gd name="adj2" fmla="val 918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 rot="5400000">
                <a:off x="5176361" y="5495865"/>
                <a:ext cx="1154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excitation</a:t>
                </a:r>
              </a:p>
            </p:txBody>
          </p:sp>
        </p:grpSp>
        <p:sp>
          <p:nvSpPr>
            <p:cNvPr id="5" name="Flèche vers le haut 4"/>
            <p:cNvSpPr/>
            <p:nvPr/>
          </p:nvSpPr>
          <p:spPr>
            <a:xfrm flipV="1">
              <a:off x="5953565" y="4318865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" name="Flèche vers le haut 5"/>
            <p:cNvSpPr/>
            <p:nvPr/>
          </p:nvSpPr>
          <p:spPr>
            <a:xfrm flipV="1">
              <a:off x="6815650" y="4280196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7" name="Connecteur droit 6"/>
            <p:cNvCxnSpPr/>
            <p:nvPr/>
          </p:nvCxnSpPr>
          <p:spPr>
            <a:xfrm flipH="1">
              <a:off x="3994245" y="4258102"/>
              <a:ext cx="4585647" cy="3037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flipH="1">
              <a:off x="4048837" y="6223380"/>
              <a:ext cx="4585646" cy="4763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3134437" y="3944203"/>
              <a:ext cx="982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|e&gt;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259542" y="5939051"/>
              <a:ext cx="982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|i&gt;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ZoneTexte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𝑙𝑜𝑠𝑠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lèche vers le haut 12"/>
            <p:cNvSpPr/>
            <p:nvPr/>
          </p:nvSpPr>
          <p:spPr>
            <a:xfrm flipV="1">
              <a:off x="7773267" y="4296118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/>
                <p:cNvSpPr txBox="1"/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𝑛𝑟</m:t>
                            </m:r>
                          </m:sub>
                          <m:sup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fr-FR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ZoneTexte 14"/>
            <p:cNvSpPr txBox="1"/>
            <p:nvPr/>
          </p:nvSpPr>
          <p:spPr>
            <a:xfrm>
              <a:off x="5863990" y="4419972"/>
              <a:ext cx="221093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FF0000"/>
                  </a:solidFill>
                </a:rPr>
                <a:t>relaxation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3965466" y="5008048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𝑒𝑥𝑐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ZoneTexte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5466" y="5008048"/>
                  <a:ext cx="972750" cy="53463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Ellipse 18"/>
          <p:cNvSpPr/>
          <p:nvPr/>
        </p:nvSpPr>
        <p:spPr>
          <a:xfrm>
            <a:off x="2183642" y="2427446"/>
            <a:ext cx="4776716" cy="33232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222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942" y="1717316"/>
            <a:ext cx="8311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fr-FR" sz="2800" dirty="0" err="1">
                <a:solidFill>
                  <a:srgbClr val="00B050"/>
                </a:solidFill>
                <a:sym typeface="Wingdings" panose="05000000000000000000" pitchFamily="2" charset="2"/>
              </a:rPr>
              <a:t>below</a:t>
            </a:r>
            <a:r>
              <a:rPr lang="fr-FR" sz="2800" dirty="0">
                <a:solidFill>
                  <a:srgbClr val="00B050"/>
                </a:solidFill>
                <a:sym typeface="Wingdings" panose="05000000000000000000" pitchFamily="2" charset="2"/>
              </a:rPr>
              <a:t> saturation </a:t>
            </a:r>
            <a:r>
              <a:rPr lang="fr-FR" sz="2800" dirty="0" err="1">
                <a:solidFill>
                  <a:srgbClr val="00B050"/>
                </a:solidFill>
                <a:sym typeface="Wingdings" panose="05000000000000000000" pitchFamily="2" charset="2"/>
              </a:rPr>
              <a:t>threshold</a:t>
            </a:r>
            <a:endParaRPr lang="fr-FR" sz="2800" dirty="0">
              <a:solidFill>
                <a:srgbClr val="00B05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89788" y="789985"/>
            <a:ext cx="3343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solidFill>
                  <a:srgbClr val="FF0000"/>
                </a:solidFill>
              </a:rPr>
              <a:t>Fluorescence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269795" y="3066178"/>
                <a:ext cx="5987367" cy="6682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</m:t>
                          </m:r>
                        </m:sub>
                        <m:sup/>
                      </m:sSubSup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𝑥𝑐</m:t>
                          </m:r>
                        </m:sub>
                        <m:sup/>
                      </m:sSubSup>
                    </m:oMath>
                  </m:oMathPara>
                </a14:m>
                <a:endParaRPr lang="fr-FR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95" y="3066178"/>
                <a:ext cx="5987367" cy="6682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1090373" y="4388881"/>
            <a:ext cx="6346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Experimentally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measurable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parameter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 a photon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</a:rPr>
              <a:t>counter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6007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CC6123-BA4A-4377-BA99-0490C9F5E145}"/>
              </a:ext>
            </a:extLst>
          </p:cNvPr>
          <p:cNvSpPr txBox="1"/>
          <p:nvPr/>
        </p:nvSpPr>
        <p:spPr>
          <a:xfrm>
            <a:off x="1411550" y="1384916"/>
            <a:ext cx="6098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FF0000"/>
                </a:solidFill>
              </a:rPr>
              <a:t>Radiation of a </a:t>
            </a:r>
            <a:r>
              <a:rPr lang="fr-FR" sz="4000" dirty="0" err="1">
                <a:solidFill>
                  <a:srgbClr val="FF0000"/>
                </a:solidFill>
              </a:rPr>
              <a:t>dipole</a:t>
            </a:r>
            <a:endParaRPr lang="fr-FR" sz="4000" dirty="0">
              <a:solidFill>
                <a:srgbClr val="FF0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D8EF58-8D59-4E8C-B387-00954690314F}"/>
              </a:ext>
            </a:extLst>
          </p:cNvPr>
          <p:cNvSpPr txBox="1"/>
          <p:nvPr/>
        </p:nvSpPr>
        <p:spPr>
          <a:xfrm>
            <a:off x="1722268" y="2618341"/>
            <a:ext cx="4208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Numerical</a:t>
            </a:r>
            <a:r>
              <a:rPr lang="fr-FR" sz="3200" dirty="0"/>
              <a:t> simulation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460844-73E0-4241-BE4A-FA2B2FC0B3D7}"/>
              </a:ext>
            </a:extLst>
          </p:cNvPr>
          <p:cNvSpPr txBox="1"/>
          <p:nvPr/>
        </p:nvSpPr>
        <p:spPr>
          <a:xfrm>
            <a:off x="1722268" y="3728655"/>
            <a:ext cx="35777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00B050"/>
                </a:solidFill>
              </a:rPr>
              <a:t>FDTD </a:t>
            </a:r>
            <a:r>
              <a:rPr lang="fr-FR" sz="3200" dirty="0" err="1">
                <a:solidFill>
                  <a:srgbClr val="00B050"/>
                </a:solidFill>
              </a:rPr>
              <a:t>method</a:t>
            </a:r>
            <a:endParaRPr lang="fr-FR" sz="3200" dirty="0">
              <a:solidFill>
                <a:srgbClr val="00B050"/>
              </a:solidFill>
            </a:endParaRPr>
          </a:p>
          <a:p>
            <a:pPr algn="ctr"/>
            <a:r>
              <a:rPr lang="fr-FR" sz="3200" i="1" dirty="0" err="1">
                <a:solidFill>
                  <a:srgbClr val="00B0F0"/>
                </a:solidFill>
              </a:rPr>
              <a:t>Fullwave</a:t>
            </a:r>
            <a:r>
              <a:rPr lang="fr-FR" sz="3200" i="1" dirty="0">
                <a:solidFill>
                  <a:srgbClr val="00B0F0"/>
                </a:solidFill>
              </a:rPr>
              <a:t> (</a:t>
            </a:r>
            <a:r>
              <a:rPr lang="fr-FR" sz="3200" i="1" dirty="0" err="1">
                <a:solidFill>
                  <a:srgbClr val="00B0F0"/>
                </a:solidFill>
              </a:rPr>
              <a:t>Synopys</a:t>
            </a:r>
            <a:r>
              <a:rPr lang="fr-FR" sz="3200" i="1" dirty="0">
                <a:solidFill>
                  <a:srgbClr val="00B0F0"/>
                </a:solidFill>
              </a:rPr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2B88CF-EDB7-474D-8309-3FEDF92A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5" t="37875" r="41360" b="24498"/>
          <a:stretch/>
        </p:blipFill>
        <p:spPr>
          <a:xfrm>
            <a:off x="6072325" y="2471858"/>
            <a:ext cx="2442029" cy="2366053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8D39E51-E94B-472A-810D-E91E2D8F9959}"/>
              </a:ext>
            </a:extLst>
          </p:cNvPr>
          <p:cNvCxnSpPr>
            <a:cxnSpLocks/>
          </p:cNvCxnSpPr>
          <p:nvPr/>
        </p:nvCxnSpPr>
        <p:spPr>
          <a:xfrm flipV="1">
            <a:off x="5930283" y="3654885"/>
            <a:ext cx="1343642" cy="16894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9D7EA2D-0539-49CC-82F9-DDE34D4E123A}"/>
              </a:ext>
            </a:extLst>
          </p:cNvPr>
          <p:cNvSpPr txBox="1"/>
          <p:nvPr/>
        </p:nvSpPr>
        <p:spPr>
          <a:xfrm>
            <a:off x="5235050" y="5294566"/>
            <a:ext cx="167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rgbClr val="002060"/>
                </a:solidFill>
              </a:rPr>
              <a:t>Dipole</a:t>
            </a:r>
            <a:endParaRPr lang="fr-FR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450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8F56426-D352-4E65-8B8A-AD7CB4CF9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43" y="950958"/>
            <a:ext cx="8604913" cy="5145042"/>
          </a:xfrm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lvl="1"/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Definition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of a quantum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emitter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(QE)</a:t>
            </a:r>
          </a:p>
          <a:p>
            <a:pPr lvl="1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3 types of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emitters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Individual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 QE in an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inhomogeneous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fr-F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57150" indent="0">
              <a:buNone/>
            </a:pPr>
            <a:endParaRPr lang="fr-FR" sz="900" dirty="0">
              <a:solidFill>
                <a:schemeClr val="bg1">
                  <a:lumMod val="65000"/>
                </a:schemeClr>
              </a:solidFill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Description via the quantum </a:t>
            </a:r>
            <a:r>
              <a:rPr lang="fr-FR" sz="24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ElectroDynamics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(ED) </a:t>
            </a:r>
            <a:r>
              <a:rPr lang="fr-FR" sz="1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fr-FR" sz="18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just</a:t>
            </a:r>
            <a:r>
              <a:rPr lang="fr-FR" sz="1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basic </a:t>
            </a:r>
            <a:r>
              <a:rPr lang="fr-FR" sz="1800" dirty="0" err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considerations</a:t>
            </a:r>
            <a:r>
              <a:rPr lang="fr-FR" sz="1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…)</a:t>
            </a:r>
            <a:endParaRPr lang="fr-FR" sz="2400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  <a:p>
            <a:pPr marL="1028700" lvl="1" indent="-571500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Description of the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spontaneous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emission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  <a:p>
            <a:pPr marL="1028700" lvl="1" indent="-571500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Description of the excitation</a:t>
            </a:r>
          </a:p>
          <a:p>
            <a:pPr marL="1028700" lvl="1" indent="-571500"/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Description of fluorescence </a:t>
            </a:r>
            <a:r>
              <a:rPr lang="fr-FR" sz="2000" dirty="0" err="1">
                <a:solidFill>
                  <a:schemeClr val="bg1">
                    <a:lumMod val="65000"/>
                  </a:schemeClr>
                </a:solidFill>
              </a:rPr>
              <a:t>emission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457200" lvl="1" indent="0">
              <a:buNone/>
            </a:pPr>
            <a:endParaRPr lang="fr-FR" sz="800" dirty="0">
              <a:solidFill>
                <a:schemeClr val="tx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628650" indent="-571500">
              <a:buFont typeface="+mj-lt"/>
              <a:buAutoNum type="romanUcPeriod"/>
            </a:pP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Description of the </a:t>
            </a:r>
            <a:r>
              <a:rPr lang="fr-F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spontaneous</a:t>
            </a: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emission</a:t>
            </a: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 by the </a:t>
            </a:r>
            <a:r>
              <a:rPr lang="fr-FR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classical</a:t>
            </a:r>
            <a:r>
              <a:rPr lang="fr-FR" sz="2400" dirty="0">
                <a:solidFill>
                  <a:srgbClr val="FF0000"/>
                </a:solidFill>
                <a:sym typeface="Wingdings" panose="05000000000000000000" pitchFamily="2" charset="2"/>
              </a:rPr>
              <a:t> ED</a:t>
            </a:r>
          </a:p>
          <a:p>
            <a:pPr marL="1028700" lvl="1" indent="-571500"/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Classical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electrodynamics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?</a:t>
            </a:r>
          </a:p>
          <a:p>
            <a:pPr marL="1028700" lvl="1" indent="-571500"/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Link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between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quantum and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classical</a:t>
            </a:r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 ED  </a:t>
            </a:r>
            <a:endParaRPr lang="fr-FR" sz="1800" dirty="0">
              <a:solidFill>
                <a:srgbClr val="00B050"/>
              </a:solidFill>
            </a:endParaRPr>
          </a:p>
          <a:p>
            <a:pPr marL="1028700" lvl="1" indent="-571500"/>
            <a:endParaRPr lang="fr-FR" sz="24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1028700" lvl="1" indent="-571500"/>
            <a:endParaRPr lang="fr-FR" sz="2400" dirty="0">
              <a:solidFill>
                <a:schemeClr val="tx2">
                  <a:lumMod val="75000"/>
                </a:schemeClr>
              </a:solidFill>
            </a:endParaRPr>
          </a:p>
          <a:p>
            <a:pPr marL="57150" indent="0">
              <a:buNone/>
            </a:pPr>
            <a:endParaRPr lang="fr-FR" sz="2400" dirty="0">
              <a:solidFill>
                <a:srgbClr val="FF0000"/>
              </a:solidFill>
            </a:endParaRPr>
          </a:p>
          <a:p>
            <a:pPr lvl="1"/>
            <a:endParaRPr lang="fr-FR" sz="2400" dirty="0"/>
          </a:p>
          <a:p>
            <a:pPr lvl="1"/>
            <a:endParaRPr lang="fr-FR" sz="2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230453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3171695" y="2501441"/>
            <a:ext cx="582946" cy="1893140"/>
            <a:chOff x="5355337" y="4671435"/>
            <a:chExt cx="582946" cy="1893140"/>
          </a:xfrm>
        </p:grpSpPr>
        <p:sp>
          <p:nvSpPr>
            <p:cNvPr id="5" name="Flèche vers le haut 4"/>
            <p:cNvSpPr/>
            <p:nvPr/>
          </p:nvSpPr>
          <p:spPr>
            <a:xfrm>
              <a:off x="5355337" y="4671435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" name="ZoneTexte 5"/>
            <p:cNvSpPr txBox="1"/>
            <p:nvPr/>
          </p:nvSpPr>
          <p:spPr>
            <a:xfrm rot="5400000">
              <a:off x="5176361" y="5495865"/>
              <a:ext cx="1154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excitation</a:t>
              </a:r>
            </a:p>
          </p:txBody>
        </p:sp>
      </p:grpSp>
      <p:sp>
        <p:nvSpPr>
          <p:cNvPr id="7" name="Flèche vers le haut 6"/>
          <p:cNvSpPr/>
          <p:nvPr/>
        </p:nvSpPr>
        <p:spPr>
          <a:xfrm flipV="1">
            <a:off x="4343129" y="2490065"/>
            <a:ext cx="294835" cy="1893140"/>
          </a:xfrm>
          <a:prstGeom prst="upArrow">
            <a:avLst>
              <a:gd name="adj1" fmla="val 40698"/>
              <a:gd name="adj2" fmla="val 9186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8" name="Flèche vers le haut 7"/>
          <p:cNvSpPr/>
          <p:nvPr/>
        </p:nvSpPr>
        <p:spPr>
          <a:xfrm flipV="1">
            <a:off x="5205214" y="2451396"/>
            <a:ext cx="294835" cy="1893140"/>
          </a:xfrm>
          <a:prstGeom prst="upArrow">
            <a:avLst>
              <a:gd name="adj1" fmla="val 40698"/>
              <a:gd name="adj2" fmla="val 91860"/>
            </a:avLst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9" name="Connecteur droit 8"/>
          <p:cNvCxnSpPr/>
          <p:nvPr/>
        </p:nvCxnSpPr>
        <p:spPr>
          <a:xfrm flipH="1">
            <a:off x="2383809" y="2429302"/>
            <a:ext cx="4585647" cy="30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2438401" y="4394580"/>
            <a:ext cx="4585646" cy="4763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524001" y="2115403"/>
            <a:ext cx="98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|e&gt;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649106" y="4110251"/>
            <a:ext cx="98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|i&gt;</a:t>
            </a:r>
          </a:p>
        </p:txBody>
      </p:sp>
      <p:sp>
        <p:nvSpPr>
          <p:cNvPr id="14" name="Flèche vers le haut 13"/>
          <p:cNvSpPr/>
          <p:nvPr/>
        </p:nvSpPr>
        <p:spPr>
          <a:xfrm flipV="1">
            <a:off x="6162831" y="2467318"/>
            <a:ext cx="294835" cy="1893140"/>
          </a:xfrm>
          <a:prstGeom prst="upArrow">
            <a:avLst>
              <a:gd name="adj1" fmla="val 40698"/>
              <a:gd name="adj2" fmla="val 9186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5" name="ZoneTexte 14"/>
          <p:cNvSpPr txBox="1"/>
          <p:nvPr/>
        </p:nvSpPr>
        <p:spPr>
          <a:xfrm>
            <a:off x="4253554" y="2591172"/>
            <a:ext cx="221093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FF0000"/>
                </a:solidFill>
              </a:rPr>
              <a:t>decay</a:t>
            </a:r>
            <a:endParaRPr lang="fr-FR" b="1" dirty="0">
              <a:solidFill>
                <a:srgbClr val="FF0000"/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2355030" y="3070066"/>
            <a:ext cx="4932874" cy="575577"/>
            <a:chOff x="3965466" y="4898866"/>
            <a:chExt cx="4932874" cy="575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ZoneTexte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𝑙𝑜𝑠𝑠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ZoneTexte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𝑛𝑟</m:t>
                            </m:r>
                          </m:sub>
                          <m:sup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fr-FR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3965466" y="493980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𝑒𝑥𝑐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5466" y="4939809"/>
                  <a:ext cx="972750" cy="53463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Ellipse 20"/>
          <p:cNvSpPr/>
          <p:nvPr/>
        </p:nvSpPr>
        <p:spPr>
          <a:xfrm>
            <a:off x="4026089" y="1774209"/>
            <a:ext cx="2961564" cy="33232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827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656700" y="447441"/>
            <a:ext cx="135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FF0000"/>
                </a:solidFill>
              </a:rPr>
              <a:t>Why</a:t>
            </a:r>
            <a:r>
              <a:rPr lang="fr-FR" sz="3600" dirty="0">
                <a:solidFill>
                  <a:srgbClr val="FF0000"/>
                </a:solidFill>
              </a:rPr>
              <a:t> ?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67453" y="1565332"/>
            <a:ext cx="74180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/>
              <a:t>Nanoscale</a:t>
            </a:r>
            <a:r>
              <a:rPr lang="fr-FR" sz="2800" dirty="0"/>
              <a:t> </a:t>
            </a:r>
            <a:r>
              <a:rPr lang="fr-FR" sz="2800" dirty="0" err="1"/>
              <a:t>systems</a:t>
            </a:r>
            <a:r>
              <a:rPr lang="fr-FR" sz="2800" dirty="0"/>
              <a:t> : « QE + </a:t>
            </a:r>
            <a:r>
              <a:rPr lang="fr-FR" sz="2800" dirty="0" err="1"/>
              <a:t>environment</a:t>
            </a:r>
            <a:r>
              <a:rPr lang="fr-FR" sz="2800" dirty="0"/>
              <a:t> » are </a:t>
            </a:r>
            <a:r>
              <a:rPr lang="fr-FR" sz="2800" dirty="0" err="1"/>
              <a:t>often</a:t>
            </a:r>
            <a:r>
              <a:rPr lang="fr-FR" sz="2800" dirty="0"/>
              <a:t> </a:t>
            </a:r>
            <a:r>
              <a:rPr lang="fr-FR" sz="2800" dirty="0" err="1"/>
              <a:t>too</a:t>
            </a:r>
            <a:r>
              <a:rPr lang="fr-FR" sz="2800" dirty="0"/>
              <a:t> </a:t>
            </a:r>
            <a:r>
              <a:rPr lang="fr-FR" sz="2800" dirty="0" err="1"/>
              <a:t>complex</a:t>
            </a:r>
            <a:r>
              <a:rPr lang="fr-FR" sz="2800" dirty="0"/>
              <a:t> 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rigorously</a:t>
            </a:r>
            <a:r>
              <a:rPr lang="fr-FR" sz="2800" dirty="0"/>
              <a:t> </a:t>
            </a:r>
            <a:r>
              <a:rPr lang="fr-FR" sz="2800" dirty="0" err="1"/>
              <a:t>resolved</a:t>
            </a:r>
            <a:r>
              <a:rPr lang="fr-FR" sz="2800" dirty="0"/>
              <a:t>/</a:t>
            </a:r>
            <a:r>
              <a:rPr lang="fr-FR" sz="2800" dirty="0" err="1"/>
              <a:t>described</a:t>
            </a:r>
            <a:r>
              <a:rPr lang="fr-FR" sz="2800" dirty="0"/>
              <a:t> by quantum </a:t>
            </a:r>
            <a:r>
              <a:rPr lang="fr-FR" sz="2800" dirty="0" err="1"/>
              <a:t>electrodynamics</a:t>
            </a:r>
            <a:r>
              <a:rPr lang="fr-FR" sz="2800" dirty="0"/>
              <a:t> 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935548" y="3406351"/>
            <a:ext cx="6796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rgbClr val="00B050"/>
                </a:solidFill>
              </a:rPr>
              <a:t>Classical</a:t>
            </a:r>
            <a:r>
              <a:rPr lang="fr-FR" sz="2800" dirty="0">
                <a:solidFill>
                  <a:srgbClr val="00B050"/>
                </a:solidFill>
              </a:rPr>
              <a:t> </a:t>
            </a:r>
            <a:r>
              <a:rPr lang="fr-FR" sz="2800" dirty="0" err="1">
                <a:solidFill>
                  <a:srgbClr val="00B050"/>
                </a:solidFill>
              </a:rPr>
              <a:t>Electrodynamics</a:t>
            </a:r>
            <a:r>
              <a:rPr lang="fr-FR" sz="2800" dirty="0">
                <a:solidFill>
                  <a:srgbClr val="00B050"/>
                </a:solidFill>
              </a:rPr>
              <a:t> </a:t>
            </a:r>
            <a:r>
              <a:rPr lang="fr-FR" sz="2800" dirty="0" err="1">
                <a:solidFill>
                  <a:srgbClr val="00B050"/>
                </a:solidFill>
              </a:rPr>
              <a:t>is</a:t>
            </a:r>
            <a:r>
              <a:rPr lang="fr-FR" sz="2800" dirty="0">
                <a:solidFill>
                  <a:srgbClr val="00B050"/>
                </a:solidFill>
              </a:rPr>
              <a:t> </a:t>
            </a:r>
            <a:r>
              <a:rPr lang="fr-FR" sz="2800" dirty="0" err="1">
                <a:solidFill>
                  <a:srgbClr val="00B050"/>
                </a:solidFill>
              </a:rPr>
              <a:t>much</a:t>
            </a:r>
            <a:r>
              <a:rPr lang="fr-FR" sz="2800" dirty="0">
                <a:solidFill>
                  <a:srgbClr val="00B050"/>
                </a:solidFill>
              </a:rPr>
              <a:t> more simple to </a:t>
            </a:r>
            <a:r>
              <a:rPr lang="fr-FR" sz="2800" dirty="0" err="1">
                <a:solidFill>
                  <a:srgbClr val="00B050"/>
                </a:solidFill>
              </a:rPr>
              <a:t>implement</a:t>
            </a:r>
            <a:endParaRPr lang="fr-FR" sz="2800" dirty="0">
              <a:solidFill>
                <a:srgbClr val="00B050"/>
              </a:solidFill>
            </a:endParaRPr>
          </a:p>
          <a:p>
            <a:pPr algn="ctr"/>
            <a:endParaRPr lang="fr-FR" sz="2800" dirty="0">
              <a:solidFill>
                <a:srgbClr val="00B050"/>
              </a:solidFill>
            </a:endParaRPr>
          </a:p>
          <a:p>
            <a:pPr algn="ctr"/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Numerous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numerical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methods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based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on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Maxwell’s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equations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are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nowadays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commercially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2800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available</a:t>
            </a:r>
            <a:r>
              <a:rPr lang="fr-FR" sz="28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(FDTD, FMM, etc.)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1747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33515" y="368489"/>
            <a:ext cx="5208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Électrodynamique classique 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585363" y="1316947"/>
            <a:ext cx="373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2">
                    <a:lumMod val="50000"/>
                  </a:schemeClr>
                </a:solidFill>
              </a:rPr>
              <a:t>QE </a:t>
            </a:r>
            <a:r>
              <a:rPr lang="fr-FR" sz="28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fr-FR" sz="2800" dirty="0" err="1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Radiating</a:t>
            </a:r>
            <a:r>
              <a:rPr lang="fr-FR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fr-FR" sz="2800" u="sng" dirty="0" err="1">
                <a:solidFill>
                  <a:srgbClr val="00B050"/>
                </a:solidFill>
                <a:sym typeface="Wingdings" panose="05000000000000000000" pitchFamily="2" charset="2"/>
              </a:rPr>
              <a:t>dipole</a:t>
            </a:r>
            <a:endParaRPr lang="fr-FR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4804847" y="4808119"/>
            <a:ext cx="184724" cy="18472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4543155" y="4869695"/>
            <a:ext cx="708107" cy="1539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/>
          <p:cNvGrpSpPr/>
          <p:nvPr/>
        </p:nvGrpSpPr>
        <p:grpSpPr>
          <a:xfrm>
            <a:off x="5528348" y="4346311"/>
            <a:ext cx="2524556" cy="1754761"/>
            <a:chOff x="3043450" y="1992572"/>
            <a:chExt cx="2238232" cy="1555743"/>
          </a:xfrm>
        </p:grpSpPr>
        <p:sp>
          <p:nvSpPr>
            <p:cNvPr id="7" name="Forme libre 6"/>
            <p:cNvSpPr/>
            <p:nvPr/>
          </p:nvSpPr>
          <p:spPr>
            <a:xfrm>
              <a:off x="3043450" y="1992572"/>
              <a:ext cx="728046" cy="900752"/>
            </a:xfrm>
            <a:custGeom>
              <a:avLst/>
              <a:gdLst>
                <a:gd name="connsiteX0" fmla="*/ 204717 w 728046"/>
                <a:gd name="connsiteY0" fmla="*/ 68239 h 900752"/>
                <a:gd name="connsiteX1" fmla="*/ 204717 w 728046"/>
                <a:gd name="connsiteY1" fmla="*/ 68239 h 900752"/>
                <a:gd name="connsiteX2" fmla="*/ 95535 w 728046"/>
                <a:gd name="connsiteY2" fmla="*/ 136478 h 900752"/>
                <a:gd name="connsiteX3" fmla="*/ 54591 w 728046"/>
                <a:gd name="connsiteY3" fmla="*/ 191069 h 900752"/>
                <a:gd name="connsiteX4" fmla="*/ 13648 w 728046"/>
                <a:gd name="connsiteY4" fmla="*/ 232012 h 900752"/>
                <a:gd name="connsiteX5" fmla="*/ 0 w 728046"/>
                <a:gd name="connsiteY5" fmla="*/ 272955 h 900752"/>
                <a:gd name="connsiteX6" fmla="*/ 95535 w 728046"/>
                <a:gd name="connsiteY6" fmla="*/ 409433 h 900752"/>
                <a:gd name="connsiteX7" fmla="*/ 150126 w 728046"/>
                <a:gd name="connsiteY7" fmla="*/ 436728 h 900752"/>
                <a:gd name="connsiteX8" fmla="*/ 136478 w 728046"/>
                <a:gd name="connsiteY8" fmla="*/ 491320 h 900752"/>
                <a:gd name="connsiteX9" fmla="*/ 68239 w 728046"/>
                <a:gd name="connsiteY9" fmla="*/ 573206 h 900752"/>
                <a:gd name="connsiteX10" fmla="*/ 40944 w 728046"/>
                <a:gd name="connsiteY10" fmla="*/ 614149 h 900752"/>
                <a:gd name="connsiteX11" fmla="*/ 54591 w 728046"/>
                <a:gd name="connsiteY11" fmla="*/ 723331 h 900752"/>
                <a:gd name="connsiteX12" fmla="*/ 68239 w 728046"/>
                <a:gd name="connsiteY12" fmla="*/ 764275 h 900752"/>
                <a:gd name="connsiteX13" fmla="*/ 191069 w 728046"/>
                <a:gd name="connsiteY13" fmla="*/ 873457 h 900752"/>
                <a:gd name="connsiteX14" fmla="*/ 300251 w 728046"/>
                <a:gd name="connsiteY14" fmla="*/ 900752 h 900752"/>
                <a:gd name="connsiteX15" fmla="*/ 450376 w 728046"/>
                <a:gd name="connsiteY15" fmla="*/ 887105 h 900752"/>
                <a:gd name="connsiteX16" fmla="*/ 477672 w 728046"/>
                <a:gd name="connsiteY16" fmla="*/ 846161 h 900752"/>
                <a:gd name="connsiteX17" fmla="*/ 532263 w 728046"/>
                <a:gd name="connsiteY17" fmla="*/ 682388 h 900752"/>
                <a:gd name="connsiteX18" fmla="*/ 559558 w 728046"/>
                <a:gd name="connsiteY18" fmla="*/ 600502 h 900752"/>
                <a:gd name="connsiteX19" fmla="*/ 614150 w 728046"/>
                <a:gd name="connsiteY19" fmla="*/ 573206 h 900752"/>
                <a:gd name="connsiteX20" fmla="*/ 655093 w 728046"/>
                <a:gd name="connsiteY20" fmla="*/ 559558 h 900752"/>
                <a:gd name="connsiteX21" fmla="*/ 696036 w 728046"/>
                <a:gd name="connsiteY21" fmla="*/ 532263 h 900752"/>
                <a:gd name="connsiteX22" fmla="*/ 723332 w 728046"/>
                <a:gd name="connsiteY22" fmla="*/ 491320 h 900752"/>
                <a:gd name="connsiteX23" fmla="*/ 682388 w 728046"/>
                <a:gd name="connsiteY23" fmla="*/ 245660 h 900752"/>
                <a:gd name="connsiteX24" fmla="*/ 641445 w 728046"/>
                <a:gd name="connsiteY24" fmla="*/ 218364 h 900752"/>
                <a:gd name="connsiteX25" fmla="*/ 614150 w 728046"/>
                <a:gd name="connsiteY25" fmla="*/ 177421 h 900752"/>
                <a:gd name="connsiteX26" fmla="*/ 573206 w 728046"/>
                <a:gd name="connsiteY26" fmla="*/ 163773 h 900752"/>
                <a:gd name="connsiteX27" fmla="*/ 545911 w 728046"/>
                <a:gd name="connsiteY27" fmla="*/ 81887 h 900752"/>
                <a:gd name="connsiteX28" fmla="*/ 532263 w 728046"/>
                <a:gd name="connsiteY28" fmla="*/ 40943 h 900752"/>
                <a:gd name="connsiteX29" fmla="*/ 491320 w 728046"/>
                <a:gd name="connsiteY29" fmla="*/ 0 h 900752"/>
                <a:gd name="connsiteX30" fmla="*/ 327547 w 728046"/>
                <a:gd name="connsiteY30" fmla="*/ 13648 h 900752"/>
                <a:gd name="connsiteX31" fmla="*/ 286603 w 728046"/>
                <a:gd name="connsiteY31" fmla="*/ 40943 h 900752"/>
                <a:gd name="connsiteX32" fmla="*/ 204717 w 728046"/>
                <a:gd name="connsiteY32" fmla="*/ 68239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8046" h="900752">
                  <a:moveTo>
                    <a:pt x="204717" y="68239"/>
                  </a:moveTo>
                  <a:lnTo>
                    <a:pt x="204717" y="68239"/>
                  </a:lnTo>
                  <a:cubicBezTo>
                    <a:pt x="168323" y="90985"/>
                    <a:pt x="128751" y="109301"/>
                    <a:pt x="95535" y="136478"/>
                  </a:cubicBezTo>
                  <a:cubicBezTo>
                    <a:pt x="77930" y="150882"/>
                    <a:pt x="69394" y="173799"/>
                    <a:pt x="54591" y="191069"/>
                  </a:cubicBezTo>
                  <a:cubicBezTo>
                    <a:pt x="42030" y="205723"/>
                    <a:pt x="27296" y="218364"/>
                    <a:pt x="13648" y="232012"/>
                  </a:cubicBezTo>
                  <a:cubicBezTo>
                    <a:pt x="9099" y="245660"/>
                    <a:pt x="0" y="258569"/>
                    <a:pt x="0" y="272955"/>
                  </a:cubicBezTo>
                  <a:cubicBezTo>
                    <a:pt x="0" y="330373"/>
                    <a:pt x="47740" y="385536"/>
                    <a:pt x="95535" y="409433"/>
                  </a:cubicBezTo>
                  <a:lnTo>
                    <a:pt x="150126" y="436728"/>
                  </a:lnTo>
                  <a:cubicBezTo>
                    <a:pt x="145577" y="454925"/>
                    <a:pt x="143867" y="474079"/>
                    <a:pt x="136478" y="491320"/>
                  </a:cubicBezTo>
                  <a:cubicBezTo>
                    <a:pt x="118540" y="533176"/>
                    <a:pt x="97172" y="538487"/>
                    <a:pt x="68239" y="573206"/>
                  </a:cubicBezTo>
                  <a:cubicBezTo>
                    <a:pt x="57738" y="585807"/>
                    <a:pt x="50042" y="600501"/>
                    <a:pt x="40944" y="614149"/>
                  </a:cubicBezTo>
                  <a:cubicBezTo>
                    <a:pt x="45493" y="650543"/>
                    <a:pt x="48030" y="687245"/>
                    <a:pt x="54591" y="723331"/>
                  </a:cubicBezTo>
                  <a:cubicBezTo>
                    <a:pt x="57164" y="737485"/>
                    <a:pt x="59407" y="752919"/>
                    <a:pt x="68239" y="764275"/>
                  </a:cubicBezTo>
                  <a:cubicBezTo>
                    <a:pt x="76246" y="774570"/>
                    <a:pt x="154329" y="860097"/>
                    <a:pt x="191069" y="873457"/>
                  </a:cubicBezTo>
                  <a:cubicBezTo>
                    <a:pt x="226324" y="886277"/>
                    <a:pt x="263857" y="891654"/>
                    <a:pt x="300251" y="900752"/>
                  </a:cubicBezTo>
                  <a:cubicBezTo>
                    <a:pt x="350293" y="896203"/>
                    <a:pt x="402350" y="901882"/>
                    <a:pt x="450376" y="887105"/>
                  </a:cubicBezTo>
                  <a:cubicBezTo>
                    <a:pt x="466054" y="882281"/>
                    <a:pt x="469534" y="860403"/>
                    <a:pt x="477672" y="846161"/>
                  </a:cubicBezTo>
                  <a:cubicBezTo>
                    <a:pt x="526910" y="759993"/>
                    <a:pt x="490506" y="807662"/>
                    <a:pt x="532263" y="682388"/>
                  </a:cubicBezTo>
                  <a:cubicBezTo>
                    <a:pt x="541361" y="655093"/>
                    <a:pt x="533824" y="613369"/>
                    <a:pt x="559558" y="600502"/>
                  </a:cubicBezTo>
                  <a:cubicBezTo>
                    <a:pt x="577755" y="591403"/>
                    <a:pt x="595450" y="581220"/>
                    <a:pt x="614150" y="573206"/>
                  </a:cubicBezTo>
                  <a:cubicBezTo>
                    <a:pt x="627373" y="567539"/>
                    <a:pt x="642226" y="565992"/>
                    <a:pt x="655093" y="559558"/>
                  </a:cubicBezTo>
                  <a:cubicBezTo>
                    <a:pt x="669764" y="552223"/>
                    <a:pt x="682388" y="541361"/>
                    <a:pt x="696036" y="532263"/>
                  </a:cubicBezTo>
                  <a:cubicBezTo>
                    <a:pt x="705135" y="518615"/>
                    <a:pt x="722422" y="507697"/>
                    <a:pt x="723332" y="491320"/>
                  </a:cubicBezTo>
                  <a:cubicBezTo>
                    <a:pt x="727035" y="424663"/>
                    <a:pt x="743198" y="306470"/>
                    <a:pt x="682388" y="245660"/>
                  </a:cubicBezTo>
                  <a:cubicBezTo>
                    <a:pt x="670790" y="234062"/>
                    <a:pt x="655093" y="227463"/>
                    <a:pt x="641445" y="218364"/>
                  </a:cubicBezTo>
                  <a:cubicBezTo>
                    <a:pt x="632347" y="204716"/>
                    <a:pt x="626958" y="187667"/>
                    <a:pt x="614150" y="177421"/>
                  </a:cubicBezTo>
                  <a:cubicBezTo>
                    <a:pt x="602916" y="168434"/>
                    <a:pt x="581568" y="175480"/>
                    <a:pt x="573206" y="163773"/>
                  </a:cubicBezTo>
                  <a:cubicBezTo>
                    <a:pt x="556483" y="140360"/>
                    <a:pt x="555009" y="109182"/>
                    <a:pt x="545911" y="81887"/>
                  </a:cubicBezTo>
                  <a:cubicBezTo>
                    <a:pt x="541362" y="68239"/>
                    <a:pt x="542436" y="51116"/>
                    <a:pt x="532263" y="40943"/>
                  </a:cubicBezTo>
                  <a:lnTo>
                    <a:pt x="491320" y="0"/>
                  </a:lnTo>
                  <a:cubicBezTo>
                    <a:pt x="436729" y="4549"/>
                    <a:pt x="381263" y="2905"/>
                    <a:pt x="327547" y="13648"/>
                  </a:cubicBezTo>
                  <a:cubicBezTo>
                    <a:pt x="311463" y="16865"/>
                    <a:pt x="301592" y="34281"/>
                    <a:pt x="286603" y="40943"/>
                  </a:cubicBezTo>
                  <a:cubicBezTo>
                    <a:pt x="260311" y="52628"/>
                    <a:pt x="218365" y="63690"/>
                    <a:pt x="204717" y="68239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930554" y="3220871"/>
              <a:ext cx="1351128" cy="327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object</a:t>
              </a:r>
              <a:endParaRPr lang="fr-FR" dirty="0"/>
            </a:p>
          </p:txBody>
        </p:sp>
        <p:cxnSp>
          <p:nvCxnSpPr>
            <p:cNvPr id="9" name="Connecteur droit avec flèche 8"/>
            <p:cNvCxnSpPr/>
            <p:nvPr/>
          </p:nvCxnSpPr>
          <p:spPr>
            <a:xfrm flipH="1" flipV="1">
              <a:off x="3534771" y="2866030"/>
              <a:ext cx="423080" cy="4640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eur droit avec flèche 9"/>
          <p:cNvCxnSpPr/>
          <p:nvPr/>
        </p:nvCxnSpPr>
        <p:spPr>
          <a:xfrm flipV="1">
            <a:off x="3698542" y="4960026"/>
            <a:ext cx="784817" cy="309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445222" y="5125711"/>
            <a:ext cx="152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dipole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234048" y="2152422"/>
            <a:ext cx="735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7030A0"/>
                </a:solidFill>
              </a:rPr>
              <a:t>Power </a:t>
            </a:r>
            <a:r>
              <a:rPr lang="fr-FR" sz="2800" u="sng" dirty="0" err="1">
                <a:solidFill>
                  <a:srgbClr val="7030A0"/>
                </a:solidFill>
              </a:rPr>
              <a:t>calculation</a:t>
            </a:r>
            <a:r>
              <a:rPr lang="fr-FR" sz="2800" u="sng" dirty="0">
                <a:solidFill>
                  <a:srgbClr val="7030A0"/>
                </a:solidFill>
              </a:rPr>
              <a:t> </a:t>
            </a:r>
            <a:r>
              <a:rPr lang="fr-FR" sz="2800" dirty="0" err="1">
                <a:solidFill>
                  <a:srgbClr val="7030A0"/>
                </a:solidFill>
              </a:rPr>
              <a:t>from</a:t>
            </a:r>
            <a:r>
              <a:rPr lang="fr-FR" sz="2800" dirty="0">
                <a:solidFill>
                  <a:srgbClr val="7030A0"/>
                </a:solidFill>
              </a:rPr>
              <a:t> </a:t>
            </a:r>
            <a:r>
              <a:rPr lang="fr-FR" sz="2800" dirty="0" err="1">
                <a:solidFill>
                  <a:srgbClr val="7030A0"/>
                </a:solidFill>
              </a:rPr>
              <a:t>electromagnetic</a:t>
            </a:r>
            <a:r>
              <a:rPr lang="fr-FR" sz="2800" dirty="0">
                <a:solidFill>
                  <a:srgbClr val="7030A0"/>
                </a:solidFill>
              </a:rPr>
              <a:t> </a:t>
            </a:r>
            <a:r>
              <a:rPr lang="fr-FR" sz="2800" dirty="0" err="1">
                <a:solidFill>
                  <a:srgbClr val="7030A0"/>
                </a:solidFill>
              </a:rPr>
              <a:t>waves</a:t>
            </a:r>
            <a:endParaRPr lang="fr-FR" sz="2800" dirty="0">
              <a:solidFill>
                <a:srgbClr val="7030A0"/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4303592" y="4068853"/>
            <a:ext cx="1223749" cy="968988"/>
            <a:chOff x="2856930" y="4653887"/>
            <a:chExt cx="1223749" cy="968988"/>
          </a:xfrm>
        </p:grpSpPr>
        <p:sp>
          <p:nvSpPr>
            <p:cNvPr id="14" name="Arc 13"/>
            <p:cNvSpPr/>
            <p:nvPr/>
          </p:nvSpPr>
          <p:spPr>
            <a:xfrm>
              <a:off x="3138985" y="5145204"/>
              <a:ext cx="655093" cy="477671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Arc 14"/>
            <p:cNvSpPr/>
            <p:nvPr/>
          </p:nvSpPr>
          <p:spPr>
            <a:xfrm>
              <a:off x="2991135" y="4913195"/>
              <a:ext cx="966716" cy="6846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Arc 15"/>
            <p:cNvSpPr/>
            <p:nvPr/>
          </p:nvSpPr>
          <p:spPr>
            <a:xfrm>
              <a:off x="2856930" y="4653887"/>
              <a:ext cx="1223749" cy="8370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/>
          <p:cNvGrpSpPr/>
          <p:nvPr/>
        </p:nvGrpSpPr>
        <p:grpSpPr>
          <a:xfrm rot="10973808">
            <a:off x="4264923" y="4767164"/>
            <a:ext cx="1223749" cy="968988"/>
            <a:chOff x="2856930" y="4653887"/>
            <a:chExt cx="1223749" cy="968988"/>
          </a:xfrm>
        </p:grpSpPr>
        <p:sp>
          <p:nvSpPr>
            <p:cNvPr id="18" name="Arc 17"/>
            <p:cNvSpPr/>
            <p:nvPr/>
          </p:nvSpPr>
          <p:spPr>
            <a:xfrm>
              <a:off x="3138985" y="5145204"/>
              <a:ext cx="655093" cy="477671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Arc 18"/>
            <p:cNvSpPr/>
            <p:nvPr/>
          </p:nvSpPr>
          <p:spPr>
            <a:xfrm>
              <a:off x="2991135" y="4913195"/>
              <a:ext cx="966716" cy="6846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Arc 19"/>
            <p:cNvSpPr/>
            <p:nvPr/>
          </p:nvSpPr>
          <p:spPr>
            <a:xfrm>
              <a:off x="2856930" y="4653887"/>
              <a:ext cx="1223749" cy="837060"/>
            </a:xfrm>
            <a:prstGeom prst="arc">
              <a:avLst>
                <a:gd name="adj1" fmla="val 11785543"/>
                <a:gd name="adj2" fmla="val 1993448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-1537647" y="4112521"/>
            <a:ext cx="70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FF0000"/>
                </a:solidFill>
              </a:rPr>
              <a:t>Electromagnetic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waves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374710" y="2893326"/>
            <a:ext cx="391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ym typeface="Wingdings" panose="05000000000000000000" pitchFamily="2" charset="2"/>
              </a:rPr>
              <a:t> </a:t>
            </a:r>
            <a:r>
              <a:rPr lang="fr-FR" sz="2800" dirty="0" err="1">
                <a:sym typeface="Wingdings" panose="05000000000000000000" pitchFamily="2" charset="2"/>
              </a:rPr>
              <a:t>Poynting’s</a:t>
            </a:r>
            <a:r>
              <a:rPr lang="fr-FR" sz="2800" dirty="0">
                <a:sym typeface="Wingdings" panose="05000000000000000000" pitchFamily="2" charset="2"/>
              </a:rPr>
              <a:t> </a:t>
            </a:r>
            <a:r>
              <a:rPr lang="fr-FR" sz="2800" dirty="0" err="1">
                <a:sym typeface="Wingdings" panose="05000000000000000000" pitchFamily="2" charset="2"/>
              </a:rPr>
              <a:t>theorem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2490780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4B2A46-8A6D-4675-A8C4-FF7533E693DC}"/>
              </a:ext>
            </a:extLst>
          </p:cNvPr>
          <p:cNvSpPr/>
          <p:nvPr/>
        </p:nvSpPr>
        <p:spPr>
          <a:xfrm>
            <a:off x="3373703" y="3030319"/>
            <a:ext cx="2075545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3678070" y="3111691"/>
                <a:ext cx="1458797" cy="100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070" y="3111691"/>
                <a:ext cx="1458797" cy="10055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eur droit avec flèche 3"/>
          <p:cNvCxnSpPr>
            <a:cxnSpLocks/>
          </p:cNvCxnSpPr>
          <p:nvPr/>
        </p:nvCxnSpPr>
        <p:spPr>
          <a:xfrm flipH="1" flipV="1">
            <a:off x="5136867" y="3918857"/>
            <a:ext cx="813556" cy="1212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cxnSpLocks/>
          </p:cNvCxnSpPr>
          <p:nvPr/>
        </p:nvCxnSpPr>
        <p:spPr>
          <a:xfrm flipV="1">
            <a:off x="2702255" y="4103922"/>
            <a:ext cx="975815" cy="1068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255186" y="5243150"/>
            <a:ext cx="1687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Quantum 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</a:rPr>
              <a:t>formalism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 of the QE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997355" y="5188425"/>
            <a:ext cx="250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solidFill>
                  <a:srgbClr val="FF0000"/>
                </a:solidFill>
              </a:rPr>
              <a:t>Classical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formalism</a:t>
            </a:r>
            <a:r>
              <a:rPr lang="fr-FR" sz="2400" b="1" dirty="0">
                <a:solidFill>
                  <a:srgbClr val="FF0000"/>
                </a:solidFill>
              </a:rPr>
              <a:t> of the </a:t>
            </a:r>
            <a:r>
              <a:rPr lang="fr-FR" sz="2400" b="1" dirty="0" err="1">
                <a:solidFill>
                  <a:srgbClr val="FF0000"/>
                </a:solidFill>
              </a:rPr>
              <a:t>radiating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dipole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422477" y="417493"/>
            <a:ext cx="5957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</a:rPr>
              <a:t>The </a:t>
            </a:r>
            <a:r>
              <a:rPr lang="fr-FR" sz="2800" dirty="0" err="1">
                <a:solidFill>
                  <a:srgbClr val="FF0000"/>
                </a:solidFill>
              </a:rPr>
              <a:t>link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between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fr-FR" sz="2800" dirty="0">
                <a:solidFill>
                  <a:srgbClr val="FF0000"/>
                </a:solidFill>
              </a:rPr>
              <a:t>quantum and </a:t>
            </a:r>
            <a:r>
              <a:rPr lang="fr-FR" sz="2800" dirty="0" err="1">
                <a:solidFill>
                  <a:srgbClr val="FF0000"/>
                </a:solidFill>
              </a:rPr>
              <a:t>classical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 err="1">
                <a:solidFill>
                  <a:srgbClr val="FF0000"/>
                </a:solidFill>
              </a:rPr>
              <a:t>electrodynamics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064523" y="1799972"/>
            <a:ext cx="6673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u="sng" dirty="0">
                <a:solidFill>
                  <a:schemeClr val="accent1">
                    <a:lumMod val="50000"/>
                  </a:schemeClr>
                </a:solidFill>
              </a:rPr>
              <a:t>In the case of a </a:t>
            </a:r>
            <a:r>
              <a:rPr lang="fr-FR" sz="2800" b="1" u="sng" dirty="0">
                <a:solidFill>
                  <a:srgbClr val="00B050"/>
                </a:solidFill>
              </a:rPr>
              <a:t>« </a:t>
            </a:r>
            <a:r>
              <a:rPr lang="fr-FR" sz="2800" b="1" u="sng" dirty="0" err="1">
                <a:solidFill>
                  <a:srgbClr val="00B050"/>
                </a:solidFill>
              </a:rPr>
              <a:t>weak</a:t>
            </a:r>
            <a:r>
              <a:rPr lang="fr-FR" sz="2800" b="1" u="sng" dirty="0">
                <a:solidFill>
                  <a:srgbClr val="00B050"/>
                </a:solidFill>
              </a:rPr>
              <a:t> </a:t>
            </a:r>
            <a:r>
              <a:rPr lang="fr-FR" sz="2800" b="1" u="sng" dirty="0" err="1">
                <a:solidFill>
                  <a:srgbClr val="00B050"/>
                </a:solidFill>
              </a:rPr>
              <a:t>coupling</a:t>
            </a:r>
            <a:r>
              <a:rPr lang="fr-FR" sz="2800" b="1" u="sng" dirty="0">
                <a:solidFill>
                  <a:srgbClr val="00B050"/>
                </a:solidFill>
              </a:rPr>
              <a:t> » </a:t>
            </a:r>
            <a:r>
              <a:rPr lang="fr-FR" sz="2800" u="sng" dirty="0" err="1">
                <a:solidFill>
                  <a:schemeClr val="accent1">
                    <a:lumMod val="50000"/>
                  </a:schemeClr>
                </a:solidFill>
              </a:rPr>
              <a:t>between</a:t>
            </a:r>
            <a:r>
              <a:rPr lang="fr-FR" sz="2800" u="sng" dirty="0">
                <a:solidFill>
                  <a:schemeClr val="accent1">
                    <a:lumMod val="50000"/>
                  </a:schemeClr>
                </a:solidFill>
              </a:rPr>
              <a:t> the QE and </a:t>
            </a:r>
            <a:r>
              <a:rPr lang="fr-FR" sz="2800" u="sng" dirty="0" err="1">
                <a:solidFill>
                  <a:schemeClr val="accent1">
                    <a:lumMod val="50000"/>
                  </a:schemeClr>
                </a:solidFill>
              </a:rPr>
              <a:t>its</a:t>
            </a:r>
            <a:r>
              <a:rPr lang="fr-FR" sz="2800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800" u="sng" dirty="0" err="1">
                <a:solidFill>
                  <a:schemeClr val="accent1">
                    <a:lumMod val="50000"/>
                  </a:schemeClr>
                </a:solidFill>
              </a:rPr>
              <a:t>environment</a:t>
            </a:r>
            <a:r>
              <a:rPr lang="fr-FR" sz="2800" u="sng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fr-FR" sz="2800" u="sng" dirty="0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fr-FR" sz="2800" u="sng" dirty="0">
                <a:solidFill>
                  <a:schemeClr val="accent1">
                    <a:lumMod val="50000"/>
                  </a:schemeClr>
                </a:solidFill>
              </a:rPr>
              <a:t> have: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97CF94E-AD98-4733-A267-43BA4BE65DC3}"/>
              </a:ext>
            </a:extLst>
          </p:cNvPr>
          <p:cNvSpPr txBox="1"/>
          <p:nvPr/>
        </p:nvSpPr>
        <p:spPr>
          <a:xfrm rot="19290434">
            <a:off x="9794" y="517804"/>
            <a:ext cx="210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IMPORTANT !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2B75473-7A66-42E5-AC0B-268AF5B30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80" y="3130990"/>
            <a:ext cx="979257" cy="8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072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24886" y="2713917"/>
            <a:ext cx="76491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A </a:t>
            </a:r>
            <a:r>
              <a:rPr lang="fr-FR" sz="2400" dirty="0" err="1">
                <a:solidFill>
                  <a:schemeClr val="tx2"/>
                </a:solidFill>
              </a:rPr>
              <a:t>link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between</a:t>
            </a:r>
            <a:r>
              <a:rPr lang="fr-FR" sz="2400" dirty="0">
                <a:solidFill>
                  <a:schemeClr val="tx2"/>
                </a:solidFill>
              </a:rPr>
              <a:t> quantum and </a:t>
            </a:r>
            <a:r>
              <a:rPr lang="fr-FR" sz="2400" dirty="0" err="1">
                <a:solidFill>
                  <a:schemeClr val="tx2"/>
                </a:solidFill>
              </a:rPr>
              <a:t>classical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approaches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is</a:t>
            </a:r>
            <a:r>
              <a:rPr lang="fr-FR" sz="2400" dirty="0">
                <a:solidFill>
                  <a:schemeClr val="tx2"/>
                </a:solidFill>
              </a:rPr>
              <a:t> possible at the </a:t>
            </a:r>
            <a:r>
              <a:rPr lang="fr-FR" sz="2400" dirty="0" err="1">
                <a:solidFill>
                  <a:schemeClr val="tx2"/>
                </a:solidFill>
              </a:rPr>
              <a:t>expense</a:t>
            </a:r>
            <a:r>
              <a:rPr lang="fr-FR" sz="2400" dirty="0">
                <a:solidFill>
                  <a:schemeClr val="tx2"/>
                </a:solidFill>
              </a:rPr>
              <a:t> of a normalisation process</a:t>
            </a:r>
          </a:p>
          <a:p>
            <a:pPr algn="ctr"/>
            <a:endParaRPr lang="fr-FR" sz="2400" dirty="0">
              <a:solidFill>
                <a:schemeClr val="tx2"/>
              </a:solidFill>
            </a:endParaRPr>
          </a:p>
          <a:p>
            <a:pPr algn="ctr"/>
            <a:r>
              <a:rPr lang="fr-FR" sz="2400" dirty="0" err="1">
                <a:solidFill>
                  <a:schemeClr val="tx2"/>
                </a:solidFill>
              </a:rPr>
              <a:t>We</a:t>
            </a:r>
            <a:r>
              <a:rPr lang="fr-FR" sz="2400" dirty="0">
                <a:solidFill>
                  <a:schemeClr val="tx2"/>
                </a:solidFill>
              </a:rPr>
              <a:t> can </a:t>
            </a:r>
            <a:r>
              <a:rPr lang="fr-FR" sz="2400" b="1" u="sng" dirty="0" err="1">
                <a:solidFill>
                  <a:schemeClr val="tx2"/>
                </a:solidFill>
              </a:rPr>
              <a:t>only</a:t>
            </a:r>
            <a:r>
              <a:rPr lang="fr-FR" sz="2400" u="sng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predict</a:t>
            </a:r>
            <a:r>
              <a:rPr lang="fr-FR" sz="2400" dirty="0">
                <a:solidFill>
                  <a:schemeClr val="tx2"/>
                </a:solidFill>
              </a:rPr>
              <a:t> a </a:t>
            </a:r>
            <a:r>
              <a:rPr lang="fr-FR" sz="2400" b="1" i="1" u="sng" dirty="0">
                <a:solidFill>
                  <a:schemeClr val="tx2"/>
                </a:solidFill>
              </a:rPr>
              <a:t>relative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spontaneous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emission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induced</a:t>
            </a:r>
            <a:r>
              <a:rPr lang="fr-FR" sz="2400" dirty="0">
                <a:solidFill>
                  <a:schemeClr val="tx2"/>
                </a:solidFill>
              </a:rPr>
              <a:t> by the </a:t>
            </a:r>
            <a:r>
              <a:rPr lang="fr-FR" sz="2400" dirty="0" err="1">
                <a:solidFill>
                  <a:schemeClr val="tx2"/>
                </a:solidFill>
              </a:rPr>
              <a:t>environment</a:t>
            </a:r>
            <a:r>
              <a:rPr lang="fr-FR" sz="2400" dirty="0">
                <a:solidFill>
                  <a:schemeClr val="tx2"/>
                </a:solidFill>
              </a:rPr>
              <a:t> of the QE. No quantitative </a:t>
            </a:r>
            <a:r>
              <a:rPr lang="fr-FR" sz="2400" dirty="0" err="1">
                <a:solidFill>
                  <a:schemeClr val="tx2"/>
                </a:solidFill>
              </a:rPr>
              <a:t>prediction</a:t>
            </a:r>
            <a:r>
              <a:rPr lang="fr-FR" sz="2400" dirty="0">
                <a:solidFill>
                  <a:schemeClr val="tx2"/>
                </a:solidFill>
              </a:rPr>
              <a:t> of the </a:t>
            </a:r>
            <a:r>
              <a:rPr lang="fr-FR" sz="2400" dirty="0" err="1">
                <a:solidFill>
                  <a:schemeClr val="tx2"/>
                </a:solidFill>
              </a:rPr>
              <a:t>emission</a:t>
            </a:r>
            <a:r>
              <a:rPr lang="fr-FR" sz="2400" dirty="0">
                <a:solidFill>
                  <a:schemeClr val="tx2"/>
                </a:solidFill>
              </a:rPr>
              <a:t> rate…</a:t>
            </a:r>
          </a:p>
          <a:p>
            <a:pPr algn="ctr"/>
            <a:endParaRPr lang="fr-FR" sz="2400" dirty="0">
              <a:solidFill>
                <a:schemeClr val="tx2"/>
              </a:solidFill>
            </a:endParaRPr>
          </a:p>
          <a:p>
            <a:pPr algn="ctr"/>
            <a:r>
              <a:rPr lang="fr-FR" sz="2400" b="1" u="sng" dirty="0">
                <a:solidFill>
                  <a:srgbClr val="00B050"/>
                </a:solidFill>
              </a:rPr>
              <a:t>BUT</a:t>
            </a:r>
            <a:r>
              <a:rPr lang="fr-FR" sz="2400" dirty="0">
                <a:solidFill>
                  <a:schemeClr val="tx2"/>
                </a:solidFill>
              </a:rPr>
              <a:t> the </a:t>
            </a:r>
            <a:r>
              <a:rPr lang="fr-FR" sz="2400" dirty="0" err="1">
                <a:solidFill>
                  <a:schemeClr val="tx2"/>
                </a:solidFill>
              </a:rPr>
              <a:t>problem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is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greatly</a:t>
            </a:r>
            <a:r>
              <a:rPr lang="fr-FR" sz="2400" dirty="0">
                <a:solidFill>
                  <a:schemeClr val="tx2"/>
                </a:solidFill>
              </a:rPr>
              <a:t> </a:t>
            </a:r>
            <a:r>
              <a:rPr lang="fr-FR" sz="2400" dirty="0" err="1">
                <a:solidFill>
                  <a:schemeClr val="tx2"/>
                </a:solidFill>
              </a:rPr>
              <a:t>simplified</a:t>
            </a:r>
            <a:endParaRPr lang="fr-FR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427D116-AE1C-42A1-851F-E08DC154E915}"/>
                  </a:ext>
                </a:extLst>
              </p:cNvPr>
              <p:cNvSpPr txBox="1"/>
              <p:nvPr/>
            </p:nvSpPr>
            <p:spPr>
              <a:xfrm>
                <a:off x="3389081" y="1031137"/>
                <a:ext cx="2120712" cy="10055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427D116-AE1C-42A1-851F-E08DC154E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81" y="1031137"/>
                <a:ext cx="2120712" cy="1005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7FF3D96-2C42-4EAE-9A88-DBDBA926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10" y="1031137"/>
            <a:ext cx="979257" cy="8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811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2006222" y="682389"/>
            <a:ext cx="601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 the </a:t>
            </a:r>
            <a:r>
              <a:rPr lang="fr-FR" sz="2400" b="1" dirty="0" err="1"/>
              <a:t>following</a:t>
            </a:r>
            <a:r>
              <a:rPr lang="fr-FR" sz="2400" b="1" dirty="0"/>
              <a:t>: PERFECT EMITTERS</a:t>
            </a:r>
            <a:endParaRPr lang="fr-FR" sz="2400" b="1" u="sng" dirty="0"/>
          </a:p>
        </p:txBody>
      </p:sp>
      <p:grpSp>
        <p:nvGrpSpPr>
          <p:cNvPr id="27" name="Groupe 26"/>
          <p:cNvGrpSpPr/>
          <p:nvPr/>
        </p:nvGrpSpPr>
        <p:grpSpPr>
          <a:xfrm>
            <a:off x="3076161" y="4418756"/>
            <a:ext cx="582946" cy="1893140"/>
            <a:chOff x="5355337" y="4671435"/>
            <a:chExt cx="582946" cy="1893140"/>
          </a:xfrm>
        </p:grpSpPr>
        <p:sp>
          <p:nvSpPr>
            <p:cNvPr id="28" name="Flèche vers le haut 27"/>
            <p:cNvSpPr/>
            <p:nvPr/>
          </p:nvSpPr>
          <p:spPr>
            <a:xfrm>
              <a:off x="5355337" y="4671435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9" name="ZoneTexte 28"/>
            <p:cNvSpPr txBox="1"/>
            <p:nvPr/>
          </p:nvSpPr>
          <p:spPr>
            <a:xfrm rot="5400000">
              <a:off x="5176361" y="5495865"/>
              <a:ext cx="1154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excitation</a:t>
              </a:r>
            </a:p>
          </p:txBody>
        </p:sp>
      </p:grpSp>
      <p:sp>
        <p:nvSpPr>
          <p:cNvPr id="30" name="Flèche vers le haut 29"/>
          <p:cNvSpPr/>
          <p:nvPr/>
        </p:nvSpPr>
        <p:spPr>
          <a:xfrm flipV="1">
            <a:off x="4247595" y="4407380"/>
            <a:ext cx="294835" cy="1893140"/>
          </a:xfrm>
          <a:prstGeom prst="upArrow">
            <a:avLst>
              <a:gd name="adj1" fmla="val 40698"/>
              <a:gd name="adj2" fmla="val 9186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31" name="Flèche vers le haut 30"/>
          <p:cNvSpPr/>
          <p:nvPr/>
        </p:nvSpPr>
        <p:spPr>
          <a:xfrm flipV="1">
            <a:off x="5109680" y="4368711"/>
            <a:ext cx="294835" cy="1893140"/>
          </a:xfrm>
          <a:prstGeom prst="upArrow">
            <a:avLst>
              <a:gd name="adj1" fmla="val 40698"/>
              <a:gd name="adj2" fmla="val 91860"/>
            </a:avLst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cxnSp>
        <p:nvCxnSpPr>
          <p:cNvPr id="32" name="Connecteur droit 31"/>
          <p:cNvCxnSpPr/>
          <p:nvPr/>
        </p:nvCxnSpPr>
        <p:spPr>
          <a:xfrm flipH="1">
            <a:off x="2288275" y="4346617"/>
            <a:ext cx="4585647" cy="303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H="1">
            <a:off x="2342867" y="6311895"/>
            <a:ext cx="4585646" cy="4763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428467" y="4032718"/>
            <a:ext cx="98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|e&gt;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553572" y="6027566"/>
            <a:ext cx="98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|i&gt;</a:t>
            </a:r>
          </a:p>
        </p:txBody>
      </p:sp>
      <p:sp>
        <p:nvSpPr>
          <p:cNvPr id="37" name="Flèche vers le haut 36"/>
          <p:cNvSpPr/>
          <p:nvPr/>
        </p:nvSpPr>
        <p:spPr>
          <a:xfrm flipV="1">
            <a:off x="6067297" y="4384633"/>
            <a:ext cx="294835" cy="1893140"/>
          </a:xfrm>
          <a:prstGeom prst="upArrow">
            <a:avLst>
              <a:gd name="adj1" fmla="val 40698"/>
              <a:gd name="adj2" fmla="val 9186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grpSp>
        <p:nvGrpSpPr>
          <p:cNvPr id="39" name="Groupe 38"/>
          <p:cNvGrpSpPr/>
          <p:nvPr/>
        </p:nvGrpSpPr>
        <p:grpSpPr>
          <a:xfrm>
            <a:off x="2259496" y="4987381"/>
            <a:ext cx="4932874" cy="575577"/>
            <a:chOff x="3965466" y="4898866"/>
            <a:chExt cx="4932874" cy="5755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ZoneTexte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411" y="4910239"/>
                  <a:ext cx="972750" cy="53463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𝑙𝑜𝑠𝑠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ZoneTexte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676" y="4898866"/>
                  <a:ext cx="972750" cy="4860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/>
                <p:cNvSpPr txBox="1"/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𝑛𝑟</m:t>
                            </m:r>
                          </m:sub>
                          <m:sup>
                            <m:r>
                              <a:rPr lang="fr-FR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fr-FR" sz="32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ZoneTexte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590" y="4928436"/>
                  <a:ext cx="972750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965466" y="4939809"/>
                  <a:ext cx="972750" cy="5346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32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32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fr-FR" sz="32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𝑒𝑥𝑐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ZoneTexte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5466" y="4939809"/>
                  <a:ext cx="972750" cy="53463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3765299" y="1852944"/>
                <a:ext cx="15436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𝑛𝑟</m:t>
                          </m:r>
                        </m:sub>
                        <m:sup>
                          <m:r>
                            <a:rPr lang="fr-F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299" y="1852944"/>
                <a:ext cx="1543680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3753926" y="2646788"/>
                <a:ext cx="1543680" cy="562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</m:sSubSup>
                      <m:r>
                        <a:rPr lang="fr-F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926" y="2646788"/>
                <a:ext cx="1543680" cy="5627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46"/>
          <p:cNvCxnSpPr/>
          <p:nvPr/>
        </p:nvCxnSpPr>
        <p:spPr>
          <a:xfrm flipH="1">
            <a:off x="5800299" y="4722125"/>
            <a:ext cx="1228298" cy="11737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 flipV="1">
            <a:off x="5720687" y="4819933"/>
            <a:ext cx="1403444" cy="10759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66531" y="1678675"/>
            <a:ext cx="2088108" cy="1992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8765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6153588" y="2906979"/>
            <a:ext cx="1806374" cy="1015980"/>
            <a:chOff x="2047163" y="1651378"/>
            <a:chExt cx="1601503" cy="900752"/>
          </a:xfrm>
        </p:grpSpPr>
        <p:sp>
          <p:nvSpPr>
            <p:cNvPr id="3" name="Ellipse 2"/>
            <p:cNvSpPr/>
            <p:nvPr/>
          </p:nvSpPr>
          <p:spPr>
            <a:xfrm>
              <a:off x="2279175" y="2060811"/>
              <a:ext cx="163773" cy="16377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 flipV="1">
              <a:off x="2047163" y="2115403"/>
              <a:ext cx="627797" cy="13647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orme libre 4"/>
            <p:cNvSpPr/>
            <p:nvPr/>
          </p:nvSpPr>
          <p:spPr>
            <a:xfrm>
              <a:off x="2920620" y="1651378"/>
              <a:ext cx="728046" cy="900752"/>
            </a:xfrm>
            <a:custGeom>
              <a:avLst/>
              <a:gdLst>
                <a:gd name="connsiteX0" fmla="*/ 204717 w 728046"/>
                <a:gd name="connsiteY0" fmla="*/ 68239 h 900752"/>
                <a:gd name="connsiteX1" fmla="*/ 204717 w 728046"/>
                <a:gd name="connsiteY1" fmla="*/ 68239 h 900752"/>
                <a:gd name="connsiteX2" fmla="*/ 95535 w 728046"/>
                <a:gd name="connsiteY2" fmla="*/ 136478 h 900752"/>
                <a:gd name="connsiteX3" fmla="*/ 54591 w 728046"/>
                <a:gd name="connsiteY3" fmla="*/ 191069 h 900752"/>
                <a:gd name="connsiteX4" fmla="*/ 13648 w 728046"/>
                <a:gd name="connsiteY4" fmla="*/ 232012 h 900752"/>
                <a:gd name="connsiteX5" fmla="*/ 0 w 728046"/>
                <a:gd name="connsiteY5" fmla="*/ 272955 h 900752"/>
                <a:gd name="connsiteX6" fmla="*/ 95535 w 728046"/>
                <a:gd name="connsiteY6" fmla="*/ 409433 h 900752"/>
                <a:gd name="connsiteX7" fmla="*/ 150126 w 728046"/>
                <a:gd name="connsiteY7" fmla="*/ 436728 h 900752"/>
                <a:gd name="connsiteX8" fmla="*/ 136478 w 728046"/>
                <a:gd name="connsiteY8" fmla="*/ 491320 h 900752"/>
                <a:gd name="connsiteX9" fmla="*/ 68239 w 728046"/>
                <a:gd name="connsiteY9" fmla="*/ 573206 h 900752"/>
                <a:gd name="connsiteX10" fmla="*/ 40944 w 728046"/>
                <a:gd name="connsiteY10" fmla="*/ 614149 h 900752"/>
                <a:gd name="connsiteX11" fmla="*/ 54591 w 728046"/>
                <a:gd name="connsiteY11" fmla="*/ 723331 h 900752"/>
                <a:gd name="connsiteX12" fmla="*/ 68239 w 728046"/>
                <a:gd name="connsiteY12" fmla="*/ 764275 h 900752"/>
                <a:gd name="connsiteX13" fmla="*/ 191069 w 728046"/>
                <a:gd name="connsiteY13" fmla="*/ 873457 h 900752"/>
                <a:gd name="connsiteX14" fmla="*/ 300251 w 728046"/>
                <a:gd name="connsiteY14" fmla="*/ 900752 h 900752"/>
                <a:gd name="connsiteX15" fmla="*/ 450376 w 728046"/>
                <a:gd name="connsiteY15" fmla="*/ 887105 h 900752"/>
                <a:gd name="connsiteX16" fmla="*/ 477672 w 728046"/>
                <a:gd name="connsiteY16" fmla="*/ 846161 h 900752"/>
                <a:gd name="connsiteX17" fmla="*/ 532263 w 728046"/>
                <a:gd name="connsiteY17" fmla="*/ 682388 h 900752"/>
                <a:gd name="connsiteX18" fmla="*/ 559558 w 728046"/>
                <a:gd name="connsiteY18" fmla="*/ 600502 h 900752"/>
                <a:gd name="connsiteX19" fmla="*/ 614150 w 728046"/>
                <a:gd name="connsiteY19" fmla="*/ 573206 h 900752"/>
                <a:gd name="connsiteX20" fmla="*/ 655093 w 728046"/>
                <a:gd name="connsiteY20" fmla="*/ 559558 h 900752"/>
                <a:gd name="connsiteX21" fmla="*/ 696036 w 728046"/>
                <a:gd name="connsiteY21" fmla="*/ 532263 h 900752"/>
                <a:gd name="connsiteX22" fmla="*/ 723332 w 728046"/>
                <a:gd name="connsiteY22" fmla="*/ 491320 h 900752"/>
                <a:gd name="connsiteX23" fmla="*/ 682388 w 728046"/>
                <a:gd name="connsiteY23" fmla="*/ 245660 h 900752"/>
                <a:gd name="connsiteX24" fmla="*/ 641445 w 728046"/>
                <a:gd name="connsiteY24" fmla="*/ 218364 h 900752"/>
                <a:gd name="connsiteX25" fmla="*/ 614150 w 728046"/>
                <a:gd name="connsiteY25" fmla="*/ 177421 h 900752"/>
                <a:gd name="connsiteX26" fmla="*/ 573206 w 728046"/>
                <a:gd name="connsiteY26" fmla="*/ 163773 h 900752"/>
                <a:gd name="connsiteX27" fmla="*/ 545911 w 728046"/>
                <a:gd name="connsiteY27" fmla="*/ 81887 h 900752"/>
                <a:gd name="connsiteX28" fmla="*/ 532263 w 728046"/>
                <a:gd name="connsiteY28" fmla="*/ 40943 h 900752"/>
                <a:gd name="connsiteX29" fmla="*/ 491320 w 728046"/>
                <a:gd name="connsiteY29" fmla="*/ 0 h 900752"/>
                <a:gd name="connsiteX30" fmla="*/ 327547 w 728046"/>
                <a:gd name="connsiteY30" fmla="*/ 13648 h 900752"/>
                <a:gd name="connsiteX31" fmla="*/ 286603 w 728046"/>
                <a:gd name="connsiteY31" fmla="*/ 40943 h 900752"/>
                <a:gd name="connsiteX32" fmla="*/ 204717 w 728046"/>
                <a:gd name="connsiteY32" fmla="*/ 68239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8046" h="900752">
                  <a:moveTo>
                    <a:pt x="204717" y="68239"/>
                  </a:moveTo>
                  <a:lnTo>
                    <a:pt x="204717" y="68239"/>
                  </a:lnTo>
                  <a:cubicBezTo>
                    <a:pt x="168323" y="90985"/>
                    <a:pt x="128751" y="109301"/>
                    <a:pt x="95535" y="136478"/>
                  </a:cubicBezTo>
                  <a:cubicBezTo>
                    <a:pt x="77930" y="150882"/>
                    <a:pt x="69394" y="173799"/>
                    <a:pt x="54591" y="191069"/>
                  </a:cubicBezTo>
                  <a:cubicBezTo>
                    <a:pt x="42030" y="205723"/>
                    <a:pt x="27296" y="218364"/>
                    <a:pt x="13648" y="232012"/>
                  </a:cubicBezTo>
                  <a:cubicBezTo>
                    <a:pt x="9099" y="245660"/>
                    <a:pt x="0" y="258569"/>
                    <a:pt x="0" y="272955"/>
                  </a:cubicBezTo>
                  <a:cubicBezTo>
                    <a:pt x="0" y="330373"/>
                    <a:pt x="47740" y="385536"/>
                    <a:pt x="95535" y="409433"/>
                  </a:cubicBezTo>
                  <a:lnTo>
                    <a:pt x="150126" y="436728"/>
                  </a:lnTo>
                  <a:cubicBezTo>
                    <a:pt x="145577" y="454925"/>
                    <a:pt x="143867" y="474079"/>
                    <a:pt x="136478" y="491320"/>
                  </a:cubicBezTo>
                  <a:cubicBezTo>
                    <a:pt x="118540" y="533176"/>
                    <a:pt x="97172" y="538487"/>
                    <a:pt x="68239" y="573206"/>
                  </a:cubicBezTo>
                  <a:cubicBezTo>
                    <a:pt x="57738" y="585807"/>
                    <a:pt x="50042" y="600501"/>
                    <a:pt x="40944" y="614149"/>
                  </a:cubicBezTo>
                  <a:cubicBezTo>
                    <a:pt x="45493" y="650543"/>
                    <a:pt x="48030" y="687245"/>
                    <a:pt x="54591" y="723331"/>
                  </a:cubicBezTo>
                  <a:cubicBezTo>
                    <a:pt x="57164" y="737485"/>
                    <a:pt x="59407" y="752919"/>
                    <a:pt x="68239" y="764275"/>
                  </a:cubicBezTo>
                  <a:cubicBezTo>
                    <a:pt x="76246" y="774570"/>
                    <a:pt x="154329" y="860097"/>
                    <a:pt x="191069" y="873457"/>
                  </a:cubicBezTo>
                  <a:cubicBezTo>
                    <a:pt x="226324" y="886277"/>
                    <a:pt x="263857" y="891654"/>
                    <a:pt x="300251" y="900752"/>
                  </a:cubicBezTo>
                  <a:cubicBezTo>
                    <a:pt x="350293" y="896203"/>
                    <a:pt x="402350" y="901882"/>
                    <a:pt x="450376" y="887105"/>
                  </a:cubicBezTo>
                  <a:cubicBezTo>
                    <a:pt x="466054" y="882281"/>
                    <a:pt x="469534" y="860403"/>
                    <a:pt x="477672" y="846161"/>
                  </a:cubicBezTo>
                  <a:cubicBezTo>
                    <a:pt x="526910" y="759993"/>
                    <a:pt x="490506" y="807662"/>
                    <a:pt x="532263" y="682388"/>
                  </a:cubicBezTo>
                  <a:cubicBezTo>
                    <a:pt x="541361" y="655093"/>
                    <a:pt x="533824" y="613369"/>
                    <a:pt x="559558" y="600502"/>
                  </a:cubicBezTo>
                  <a:cubicBezTo>
                    <a:pt x="577755" y="591403"/>
                    <a:pt x="595450" y="581220"/>
                    <a:pt x="614150" y="573206"/>
                  </a:cubicBezTo>
                  <a:cubicBezTo>
                    <a:pt x="627373" y="567539"/>
                    <a:pt x="642226" y="565992"/>
                    <a:pt x="655093" y="559558"/>
                  </a:cubicBezTo>
                  <a:cubicBezTo>
                    <a:pt x="669764" y="552223"/>
                    <a:pt x="682388" y="541361"/>
                    <a:pt x="696036" y="532263"/>
                  </a:cubicBezTo>
                  <a:cubicBezTo>
                    <a:pt x="705135" y="518615"/>
                    <a:pt x="722422" y="507697"/>
                    <a:pt x="723332" y="491320"/>
                  </a:cubicBezTo>
                  <a:cubicBezTo>
                    <a:pt x="727035" y="424663"/>
                    <a:pt x="743198" y="306470"/>
                    <a:pt x="682388" y="245660"/>
                  </a:cubicBezTo>
                  <a:cubicBezTo>
                    <a:pt x="670790" y="234062"/>
                    <a:pt x="655093" y="227463"/>
                    <a:pt x="641445" y="218364"/>
                  </a:cubicBezTo>
                  <a:cubicBezTo>
                    <a:pt x="632347" y="204716"/>
                    <a:pt x="626958" y="187667"/>
                    <a:pt x="614150" y="177421"/>
                  </a:cubicBezTo>
                  <a:cubicBezTo>
                    <a:pt x="602916" y="168434"/>
                    <a:pt x="581568" y="175480"/>
                    <a:pt x="573206" y="163773"/>
                  </a:cubicBezTo>
                  <a:cubicBezTo>
                    <a:pt x="556483" y="140360"/>
                    <a:pt x="555009" y="109182"/>
                    <a:pt x="545911" y="81887"/>
                  </a:cubicBezTo>
                  <a:cubicBezTo>
                    <a:pt x="541362" y="68239"/>
                    <a:pt x="542436" y="51116"/>
                    <a:pt x="532263" y="40943"/>
                  </a:cubicBezTo>
                  <a:lnTo>
                    <a:pt x="491320" y="0"/>
                  </a:lnTo>
                  <a:cubicBezTo>
                    <a:pt x="436729" y="4549"/>
                    <a:pt x="381263" y="2905"/>
                    <a:pt x="327547" y="13648"/>
                  </a:cubicBezTo>
                  <a:cubicBezTo>
                    <a:pt x="311463" y="16865"/>
                    <a:pt x="301592" y="34281"/>
                    <a:pt x="286603" y="40943"/>
                  </a:cubicBezTo>
                  <a:cubicBezTo>
                    <a:pt x="260311" y="52628"/>
                    <a:pt x="218365" y="63690"/>
                    <a:pt x="204717" y="68239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6262215" y="2119307"/>
            <a:ext cx="896295" cy="828083"/>
            <a:chOff x="420975" y="1532448"/>
            <a:chExt cx="896295" cy="828083"/>
          </a:xfrm>
        </p:grpSpPr>
        <p:sp>
          <p:nvSpPr>
            <p:cNvPr id="7" name="Forme libre 6"/>
            <p:cNvSpPr/>
            <p:nvPr/>
          </p:nvSpPr>
          <p:spPr>
            <a:xfrm rot="16389825">
              <a:off x="823416" y="1866677"/>
              <a:ext cx="603533" cy="384175"/>
            </a:xfrm>
            <a:custGeom>
              <a:avLst/>
              <a:gdLst>
                <a:gd name="connsiteX0" fmla="*/ 0 w 847725"/>
                <a:gd name="connsiteY0" fmla="*/ 288925 h 650875"/>
                <a:gd name="connsiteX1" fmla="*/ 257175 w 847725"/>
                <a:gd name="connsiteY1" fmla="*/ 50800 h 650875"/>
                <a:gd name="connsiteX2" fmla="*/ 390525 w 847725"/>
                <a:gd name="connsiteY2" fmla="*/ 593725 h 650875"/>
                <a:gd name="connsiteX3" fmla="*/ 685800 w 847725"/>
                <a:gd name="connsiteY3" fmla="*/ 393700 h 650875"/>
                <a:gd name="connsiteX4" fmla="*/ 847725 w 847725"/>
                <a:gd name="connsiteY4" fmla="*/ 422275 h 65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650875">
                  <a:moveTo>
                    <a:pt x="0" y="288925"/>
                  </a:moveTo>
                  <a:cubicBezTo>
                    <a:pt x="96044" y="144462"/>
                    <a:pt x="192088" y="0"/>
                    <a:pt x="257175" y="50800"/>
                  </a:cubicBezTo>
                  <a:cubicBezTo>
                    <a:pt x="322263" y="101600"/>
                    <a:pt x="319088" y="536575"/>
                    <a:pt x="390525" y="593725"/>
                  </a:cubicBezTo>
                  <a:cubicBezTo>
                    <a:pt x="461962" y="650875"/>
                    <a:pt x="609600" y="422275"/>
                    <a:pt x="685800" y="393700"/>
                  </a:cubicBezTo>
                  <a:cubicBezTo>
                    <a:pt x="762000" y="365125"/>
                    <a:pt x="804862" y="393700"/>
                    <a:pt x="847725" y="422275"/>
                  </a:cubicBezTo>
                </a:path>
              </a:pathLst>
            </a:cu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420975" y="1532448"/>
              <a:ext cx="864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 err="1">
                  <a:solidFill>
                    <a:srgbClr val="FF0000"/>
                  </a:solidFill>
                </a:rPr>
                <a:t>h</a:t>
              </a:r>
              <a:r>
                <a:rPr lang="fr-FR" sz="3200" b="1" dirty="0" err="1">
                  <a:solidFill>
                    <a:srgbClr val="FF0000"/>
                  </a:solidFill>
                  <a:latin typeface="Symbol" pitchFamily="18" charset="2"/>
                </a:rPr>
                <a:t>n</a:t>
              </a:r>
              <a:endParaRPr lang="fr-FR" sz="3200" b="1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4271749" y="1419371"/>
            <a:ext cx="450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 </a:t>
            </a:r>
            <a:r>
              <a:rPr lang="fr-FR" sz="2400" dirty="0" err="1"/>
              <a:t>decay</a:t>
            </a:r>
            <a:r>
              <a:rPr lang="fr-FR" sz="2400" dirty="0"/>
              <a:t> channels to </a:t>
            </a:r>
            <a:r>
              <a:rPr lang="fr-FR" sz="2400" dirty="0" err="1"/>
              <a:t>simulate</a:t>
            </a:r>
            <a:endParaRPr lang="fr-FR" sz="2400" dirty="0"/>
          </a:p>
        </p:txBody>
      </p:sp>
      <p:grpSp>
        <p:nvGrpSpPr>
          <p:cNvPr id="10" name="Groupe 9"/>
          <p:cNvGrpSpPr/>
          <p:nvPr/>
        </p:nvGrpSpPr>
        <p:grpSpPr>
          <a:xfrm>
            <a:off x="5759354" y="2033521"/>
            <a:ext cx="491319" cy="491320"/>
            <a:chOff x="2456597" y="3643952"/>
            <a:chExt cx="491319" cy="491320"/>
          </a:xfrm>
        </p:grpSpPr>
        <p:sp>
          <p:nvSpPr>
            <p:cNvPr id="11" name="Ellipse 10"/>
            <p:cNvSpPr/>
            <p:nvPr/>
          </p:nvSpPr>
          <p:spPr>
            <a:xfrm>
              <a:off x="2456597" y="3643953"/>
              <a:ext cx="491319" cy="4913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524836" y="3643952"/>
              <a:ext cx="395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1</a:t>
              </a:r>
            </a:p>
          </p:txBody>
        </p:sp>
      </p:grpSp>
      <p:sp>
        <p:nvSpPr>
          <p:cNvPr id="13" name="Arc 12"/>
          <p:cNvSpPr/>
          <p:nvPr/>
        </p:nvSpPr>
        <p:spPr>
          <a:xfrm>
            <a:off x="6591867" y="3289116"/>
            <a:ext cx="968991" cy="764275"/>
          </a:xfrm>
          <a:prstGeom prst="arc">
            <a:avLst>
              <a:gd name="adj1" fmla="val 2995413"/>
              <a:gd name="adj2" fmla="val 11033497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52689" y="2152518"/>
                <a:ext cx="7680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fr-FR" sz="36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689" y="2152518"/>
                <a:ext cx="768095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e 14"/>
          <p:cNvGrpSpPr/>
          <p:nvPr/>
        </p:nvGrpSpPr>
        <p:grpSpPr>
          <a:xfrm>
            <a:off x="6252948" y="4028369"/>
            <a:ext cx="491319" cy="491320"/>
            <a:chOff x="2456597" y="3643952"/>
            <a:chExt cx="491319" cy="491320"/>
          </a:xfrm>
        </p:grpSpPr>
        <p:sp>
          <p:nvSpPr>
            <p:cNvPr id="16" name="Ellipse 15"/>
            <p:cNvSpPr/>
            <p:nvPr/>
          </p:nvSpPr>
          <p:spPr>
            <a:xfrm>
              <a:off x="2456597" y="3643953"/>
              <a:ext cx="491319" cy="4913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524836" y="3643952"/>
              <a:ext cx="395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086724" y="4120071"/>
                <a:ext cx="12457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6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fr-FR" sz="3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724" y="4120071"/>
                <a:ext cx="1245790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e 37"/>
          <p:cNvGrpSpPr/>
          <p:nvPr/>
        </p:nvGrpSpPr>
        <p:grpSpPr>
          <a:xfrm>
            <a:off x="532262" y="2368340"/>
            <a:ext cx="3634852" cy="1864990"/>
            <a:chOff x="3557518" y="4455799"/>
            <a:chExt cx="5166999" cy="2651112"/>
          </a:xfrm>
        </p:grpSpPr>
        <p:grpSp>
          <p:nvGrpSpPr>
            <p:cNvPr id="19" name="Groupe 18"/>
            <p:cNvGrpSpPr/>
            <p:nvPr/>
          </p:nvGrpSpPr>
          <p:grpSpPr>
            <a:xfrm>
              <a:off x="5205212" y="4841837"/>
              <a:ext cx="748296" cy="1951083"/>
              <a:chOff x="5355337" y="4671435"/>
              <a:chExt cx="748296" cy="1951083"/>
            </a:xfrm>
          </p:grpSpPr>
          <p:sp>
            <p:nvSpPr>
              <p:cNvPr id="20" name="Flèche vers le haut 19"/>
              <p:cNvSpPr/>
              <p:nvPr/>
            </p:nvSpPr>
            <p:spPr>
              <a:xfrm>
                <a:off x="5355337" y="4671435"/>
                <a:ext cx="294835" cy="1893140"/>
              </a:xfrm>
              <a:prstGeom prst="upArrow">
                <a:avLst>
                  <a:gd name="adj1" fmla="val 40698"/>
                  <a:gd name="adj2" fmla="val 918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 rot="5400000">
                <a:off x="4974806" y="5493690"/>
                <a:ext cx="1732644" cy="52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excitation</a:t>
                </a:r>
              </a:p>
            </p:txBody>
          </p:sp>
        </p:grpSp>
        <p:sp>
          <p:nvSpPr>
            <p:cNvPr id="22" name="Flèche vers le haut 21"/>
            <p:cNvSpPr/>
            <p:nvPr/>
          </p:nvSpPr>
          <p:spPr>
            <a:xfrm flipV="1">
              <a:off x="6376646" y="4830461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3" name="Flèche vers le haut 22"/>
            <p:cNvSpPr/>
            <p:nvPr/>
          </p:nvSpPr>
          <p:spPr>
            <a:xfrm flipV="1">
              <a:off x="7413339" y="4791793"/>
              <a:ext cx="294835" cy="1893140"/>
            </a:xfrm>
            <a:prstGeom prst="upArrow">
              <a:avLst>
                <a:gd name="adj1" fmla="val 40698"/>
                <a:gd name="adj2" fmla="val 91860"/>
              </a:avLst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cxnSp>
          <p:nvCxnSpPr>
            <p:cNvPr id="24" name="Connecteur droit 23"/>
            <p:cNvCxnSpPr/>
            <p:nvPr/>
          </p:nvCxnSpPr>
          <p:spPr>
            <a:xfrm flipH="1">
              <a:off x="4417327" y="4776266"/>
              <a:ext cx="3593909" cy="2380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 flipH="1">
              <a:off x="4471918" y="6745562"/>
              <a:ext cx="3566613" cy="3705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3557518" y="4455799"/>
              <a:ext cx="982640" cy="65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|e&gt;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682623" y="6450647"/>
              <a:ext cx="982640" cy="656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|i&gt;</a:t>
              </a:r>
            </a:p>
          </p:txBody>
        </p:sp>
        <p:grpSp>
          <p:nvGrpSpPr>
            <p:cNvPr id="29" name="Groupe 28"/>
            <p:cNvGrpSpPr/>
            <p:nvPr/>
          </p:nvGrpSpPr>
          <p:grpSpPr>
            <a:xfrm>
              <a:off x="4155740" y="5274657"/>
              <a:ext cx="4568777" cy="707894"/>
              <a:chOff x="3732659" y="4763061"/>
              <a:chExt cx="4568777" cy="7078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ZoneTexte 29"/>
                  <p:cNvSpPr txBox="1"/>
                  <p:nvPr/>
                </p:nvSpPr>
                <p:spPr>
                  <a:xfrm>
                    <a:off x="6066412" y="4813238"/>
                    <a:ext cx="972750" cy="5699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F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fr-FR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ZoneTexte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6412" y="4813238"/>
                    <a:ext cx="972750" cy="56994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ZoneTexte 30"/>
                  <p:cNvSpPr txBox="1"/>
                  <p:nvPr/>
                </p:nvSpPr>
                <p:spPr>
                  <a:xfrm>
                    <a:off x="7328686" y="4763061"/>
                    <a:ext cx="972750" cy="59227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FR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fr-FR" sz="2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ZoneTexte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8686" y="4763061"/>
                    <a:ext cx="972750" cy="59227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ZoneTexte 32"/>
                  <p:cNvSpPr txBox="1"/>
                  <p:nvPr/>
                </p:nvSpPr>
                <p:spPr>
                  <a:xfrm>
                    <a:off x="3732659" y="4901007"/>
                    <a:ext cx="972750" cy="5699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FR" sz="240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𝑒𝑥𝑐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fr-FR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ZoneTexte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659" y="4901007"/>
                    <a:ext cx="972750" cy="56994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9" name="Rectangle 38"/>
          <p:cNvSpPr/>
          <p:nvPr/>
        </p:nvSpPr>
        <p:spPr>
          <a:xfrm>
            <a:off x="2378123" y="275985"/>
            <a:ext cx="3818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err="1">
                <a:solidFill>
                  <a:srgbClr val="FF0000"/>
                </a:solidFill>
              </a:rPr>
              <a:t>Problem</a:t>
            </a:r>
            <a:r>
              <a:rPr lang="fr-FR" sz="3600" dirty="0">
                <a:solidFill>
                  <a:srgbClr val="FF0000"/>
                </a:solidFill>
              </a:rPr>
              <a:t> to </a:t>
            </a:r>
            <a:r>
              <a:rPr lang="fr-FR" sz="3600" dirty="0" err="1">
                <a:solidFill>
                  <a:srgbClr val="FF0000"/>
                </a:solidFill>
              </a:rPr>
              <a:t>resolve</a:t>
            </a:r>
            <a:r>
              <a:rPr lang="fr-FR" sz="3600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2258704" y="5404513"/>
                <a:ext cx="1184620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fr-FR" sz="32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fr-FR" sz="32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?, </m:t>
                      </m:r>
                    </m:oMath>
                  </m:oMathPara>
                </a14:m>
                <a:endParaRPr lang="fr-FR" sz="32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704" y="5404513"/>
                <a:ext cx="1184620" cy="92756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3366448" y="5406787"/>
                <a:ext cx="1519647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𝒍𝒐𝒔𝒔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fr-FR" sz="32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?,</m:t>
                      </m:r>
                    </m:oMath>
                  </m:oMathPara>
                </a14:m>
                <a:endParaRPr lang="fr-FR" sz="3200" b="1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48" y="5406787"/>
                <a:ext cx="1519647" cy="92756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5006454" y="5409062"/>
                <a:ext cx="1110882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fr-FR" sz="32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fr-FR" sz="32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?, </m:t>
                      </m:r>
                    </m:oMath>
                  </m:oMathPara>
                </a14:m>
                <a:endParaRPr lang="fr-FR" sz="3200" b="1" dirty="0"/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454" y="5409062"/>
                <a:ext cx="1110882" cy="92756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6230204" y="5540991"/>
                <a:ext cx="6796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sz="36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fr-FR" sz="36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204" y="5540991"/>
                <a:ext cx="679673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0328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647215" y="200884"/>
            <a:ext cx="3767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err="1">
                <a:solidFill>
                  <a:srgbClr val="FF0000"/>
                </a:solidFill>
              </a:rPr>
              <a:t>What</a:t>
            </a:r>
            <a:r>
              <a:rPr lang="fr-FR" sz="3600" dirty="0">
                <a:solidFill>
                  <a:srgbClr val="FF0000"/>
                </a:solidFill>
              </a:rPr>
              <a:t> do </a:t>
            </a:r>
            <a:r>
              <a:rPr lang="fr-FR" sz="3600" dirty="0" err="1">
                <a:solidFill>
                  <a:srgbClr val="FF0000"/>
                </a:solidFill>
              </a:rPr>
              <a:t>we</a:t>
            </a:r>
            <a:r>
              <a:rPr lang="fr-FR" sz="3600" dirty="0">
                <a:solidFill>
                  <a:srgbClr val="FF0000"/>
                </a:solidFill>
              </a:rPr>
              <a:t> have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3425589" y="1651381"/>
                <a:ext cx="2120712" cy="11312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lang="fr-FR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89" y="1651381"/>
                <a:ext cx="2120712" cy="11312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1426522" y="4455995"/>
            <a:ext cx="87618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B050"/>
                </a:solidFill>
              </a:rPr>
              <a:t>Numerical methods </a:t>
            </a:r>
            <a:r>
              <a:rPr lang="en-US" dirty="0">
                <a:solidFill>
                  <a:srgbClr val="00B050"/>
                </a:solidFill>
              </a:rPr>
              <a:t>based on Maxwell’s equations</a:t>
            </a:r>
            <a:endParaRPr lang="en-US" sz="2800" dirty="0">
              <a:solidFill>
                <a:srgbClr val="00B050"/>
              </a:solidFill>
            </a:endParaRPr>
          </a:p>
          <a:p>
            <a:pPr marL="457200" indent="-457200">
              <a:buFontTx/>
              <a:buChar char="-"/>
            </a:pPr>
            <a:r>
              <a:rPr lang="fr-FR" sz="2800" dirty="0" err="1">
                <a:solidFill>
                  <a:srgbClr val="00B050"/>
                </a:solidFill>
              </a:rPr>
              <a:t>Analytical</a:t>
            </a:r>
            <a:r>
              <a:rPr lang="fr-FR" sz="2800" dirty="0">
                <a:solidFill>
                  <a:srgbClr val="00B050"/>
                </a:solidFill>
              </a:rPr>
              <a:t> description of a </a:t>
            </a:r>
            <a:r>
              <a:rPr lang="fr-FR" sz="2800" dirty="0" err="1">
                <a:solidFill>
                  <a:srgbClr val="00B050"/>
                </a:solidFill>
              </a:rPr>
              <a:t>radiating</a:t>
            </a:r>
            <a:r>
              <a:rPr lang="fr-FR" sz="2800" dirty="0">
                <a:solidFill>
                  <a:srgbClr val="00B050"/>
                </a:solidFill>
              </a:rPr>
              <a:t> </a:t>
            </a:r>
            <a:r>
              <a:rPr lang="fr-FR" sz="2800" dirty="0" err="1">
                <a:solidFill>
                  <a:srgbClr val="00B050"/>
                </a:solidFill>
              </a:rPr>
              <a:t>dipole</a:t>
            </a:r>
            <a:endParaRPr lang="fr-FR" sz="2800" dirty="0">
              <a:solidFill>
                <a:srgbClr val="00B050"/>
              </a:solidFill>
            </a:endParaRPr>
          </a:p>
          <a:p>
            <a:r>
              <a:rPr lang="fr-FR" sz="2800" dirty="0">
                <a:solidFill>
                  <a:srgbClr val="00B050"/>
                </a:solidFill>
                <a:sym typeface="Wingdings" panose="05000000000000000000" pitchFamily="2" charset="2"/>
              </a:rPr>
              <a:t>	 </a:t>
            </a:r>
            <a:r>
              <a:rPr lang="fr-FR" sz="2800" dirty="0" err="1">
                <a:solidFill>
                  <a:srgbClr val="00B050"/>
                </a:solidFill>
              </a:rPr>
              <a:t>dipolar</a:t>
            </a:r>
            <a:r>
              <a:rPr lang="fr-FR" sz="2800" dirty="0">
                <a:solidFill>
                  <a:srgbClr val="00B050"/>
                </a:solidFill>
              </a:rPr>
              <a:t> </a:t>
            </a:r>
            <a:r>
              <a:rPr lang="fr-FR" sz="2800" dirty="0" err="1">
                <a:solidFill>
                  <a:srgbClr val="00B050"/>
                </a:solidFill>
              </a:rPr>
              <a:t>field</a:t>
            </a:r>
            <a:r>
              <a:rPr lang="fr-FR" sz="2800" dirty="0">
                <a:solidFill>
                  <a:srgbClr val="00B050"/>
                </a:solidFill>
              </a:rPr>
              <a:t> (</a:t>
            </a:r>
            <a:r>
              <a:rPr lang="fr-FR" sz="2800" dirty="0" err="1">
                <a:solidFill>
                  <a:srgbClr val="00B050"/>
                </a:solidFill>
              </a:rPr>
              <a:t>analytic</a:t>
            </a:r>
            <a:r>
              <a:rPr lang="fr-FR" sz="2800" dirty="0">
                <a:solidFill>
                  <a:srgbClr val="00B050"/>
                </a:solidFill>
              </a:rPr>
              <a:t> formula)</a:t>
            </a:r>
          </a:p>
          <a:p>
            <a:pPr marL="457200" indent="-457200">
              <a:buFontTx/>
              <a:buChar char="-"/>
            </a:pPr>
            <a:r>
              <a:rPr lang="fr-FR" sz="2800" dirty="0" err="1">
                <a:solidFill>
                  <a:srgbClr val="00B050"/>
                </a:solidFill>
              </a:rPr>
              <a:t>Poynting’s</a:t>
            </a:r>
            <a:r>
              <a:rPr lang="fr-FR" sz="2800" dirty="0">
                <a:solidFill>
                  <a:srgbClr val="00B050"/>
                </a:solidFill>
              </a:rPr>
              <a:t> </a:t>
            </a:r>
            <a:r>
              <a:rPr lang="fr-FR" sz="2800" dirty="0" err="1">
                <a:solidFill>
                  <a:srgbClr val="00B050"/>
                </a:solidFill>
              </a:rPr>
              <a:t>theorem</a:t>
            </a:r>
            <a:endParaRPr lang="fr-FR" sz="28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224587" y="3630305"/>
            <a:ext cx="5390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Classical</a:t>
            </a:r>
            <a:r>
              <a:rPr lang="fr-FR" sz="3200" b="1" dirty="0"/>
              <a:t> </a:t>
            </a:r>
            <a:r>
              <a:rPr lang="fr-FR" sz="3200" b="1" dirty="0" err="1"/>
              <a:t>electrodynamics</a:t>
            </a:r>
            <a:endParaRPr lang="fr-FR" sz="3200" b="1" dirty="0"/>
          </a:p>
        </p:txBody>
      </p:sp>
      <p:sp>
        <p:nvSpPr>
          <p:cNvPr id="36" name="Flèche droite 35"/>
          <p:cNvSpPr/>
          <p:nvPr/>
        </p:nvSpPr>
        <p:spPr>
          <a:xfrm>
            <a:off x="2033515" y="1992574"/>
            <a:ext cx="1009933" cy="40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 droite 40"/>
          <p:cNvSpPr/>
          <p:nvPr/>
        </p:nvSpPr>
        <p:spPr>
          <a:xfrm>
            <a:off x="928048" y="3714467"/>
            <a:ext cx="1148686" cy="40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121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64377" y="1926546"/>
            <a:ext cx="71377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FF0000"/>
                </a:solidFill>
              </a:rPr>
              <a:t>TP :</a:t>
            </a:r>
          </a:p>
          <a:p>
            <a:pPr algn="ctr"/>
            <a:r>
              <a:rPr lang="fr-FR" sz="3200" dirty="0" err="1">
                <a:solidFill>
                  <a:srgbClr val="002060"/>
                </a:solidFill>
              </a:rPr>
              <a:t>Spontaneous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emission</a:t>
            </a:r>
            <a:r>
              <a:rPr lang="fr-FR" sz="3200" dirty="0">
                <a:solidFill>
                  <a:srgbClr val="002060"/>
                </a:solidFill>
              </a:rPr>
              <a:t> (SE) of a quantum </a:t>
            </a:r>
            <a:r>
              <a:rPr lang="fr-FR" sz="3200" dirty="0" err="1">
                <a:solidFill>
                  <a:srgbClr val="002060"/>
                </a:solidFill>
              </a:rPr>
              <a:t>emitter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near</a:t>
            </a:r>
            <a:r>
              <a:rPr lang="fr-FR" sz="3200" dirty="0">
                <a:solidFill>
                  <a:srgbClr val="002060"/>
                </a:solidFill>
              </a:rPr>
              <a:t> a structure : quantum description via </a:t>
            </a:r>
            <a:r>
              <a:rPr lang="fr-FR" sz="3200" dirty="0" err="1">
                <a:solidFill>
                  <a:srgbClr val="002060"/>
                </a:solidFill>
              </a:rPr>
              <a:t>classical</a:t>
            </a:r>
            <a:r>
              <a:rPr lang="fr-FR" sz="3200" dirty="0">
                <a:solidFill>
                  <a:srgbClr val="002060"/>
                </a:solidFill>
              </a:rPr>
              <a:t> </a:t>
            </a:r>
            <a:r>
              <a:rPr lang="fr-FR" sz="3200" dirty="0" err="1">
                <a:solidFill>
                  <a:srgbClr val="002060"/>
                </a:solidFill>
              </a:rPr>
              <a:t>electrodynamics</a:t>
            </a:r>
            <a:endParaRPr lang="fr-FR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1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6228" y="1179364"/>
            <a:ext cx="81715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sym typeface="Wingdings" panose="05000000000000000000" pitchFamily="2" charset="2"/>
              </a:rPr>
              <a:t>FDTD </a:t>
            </a:r>
            <a:r>
              <a:rPr lang="fr-FR" sz="3200" dirty="0" err="1">
                <a:solidFill>
                  <a:srgbClr val="FF0000"/>
                </a:solidFill>
                <a:sym typeface="Wingdings" panose="05000000000000000000" pitchFamily="2" charset="2"/>
              </a:rPr>
              <a:t>method</a:t>
            </a:r>
            <a:r>
              <a:rPr lang="fr-FR" sz="3200" dirty="0">
                <a:solidFill>
                  <a:srgbClr val="FF0000"/>
                </a:solidFill>
                <a:sym typeface="Wingdings" panose="05000000000000000000" pitchFamily="2" charset="2"/>
              </a:rPr>
              <a:t>: </a:t>
            </a:r>
            <a:r>
              <a:rPr lang="fr-FR" sz="3200" dirty="0" err="1">
                <a:solidFill>
                  <a:srgbClr val="0070C0"/>
                </a:solidFill>
                <a:sym typeface="Wingdings" panose="05000000000000000000" pitchFamily="2" charset="2"/>
              </a:rPr>
              <a:t>Finite</a:t>
            </a:r>
            <a:r>
              <a:rPr lang="fr-FR" sz="32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fr-FR" sz="3200" dirty="0" err="1">
                <a:solidFill>
                  <a:srgbClr val="0070C0"/>
                </a:solidFill>
                <a:sym typeface="Wingdings" panose="05000000000000000000" pitchFamily="2" charset="2"/>
              </a:rPr>
              <a:t>Difference</a:t>
            </a:r>
            <a:r>
              <a:rPr lang="fr-FR" sz="3200" dirty="0">
                <a:solidFill>
                  <a:srgbClr val="0070C0"/>
                </a:solidFill>
                <a:sym typeface="Wingdings" panose="05000000000000000000" pitchFamily="2" charset="2"/>
              </a:rPr>
              <a:t> Time Domain</a:t>
            </a:r>
            <a:r>
              <a:rPr lang="fr-FR" sz="32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02609" y="2452369"/>
            <a:ext cx="87413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Maxwell’s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resolved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and time. 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for the first time by Yee in 1966 for the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frequencies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microwaves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- The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acronym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FDTD has been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Taflove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book, extension to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Widely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for the design and simulations of nano-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optical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structures. </a:t>
            </a:r>
          </a:p>
        </p:txBody>
      </p:sp>
    </p:spTree>
    <p:extLst>
      <p:ext uri="{BB962C8B-B14F-4D97-AF65-F5344CB8AC3E}">
        <p14:creationId xmlns:p14="http://schemas.microsoft.com/office/powerpoint/2010/main" val="27604407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485636" y="120270"/>
            <a:ext cx="448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Objective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86306" y="726947"/>
            <a:ext cx="632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of the change of SE of a single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emitter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positioned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accent1">
                    <a:lumMod val="75000"/>
                  </a:schemeClr>
                </a:solidFill>
              </a:rPr>
              <a:t>near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 a (nano)structure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5258507" y="2092347"/>
                <a:ext cx="341194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2 cases </a:t>
                </a:r>
                <a:r>
                  <a:rPr lang="fr-FR" sz="2000" dirty="0" err="1"/>
                  <a:t>under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study</a:t>
                </a:r>
                <a:r>
                  <a:rPr lang="fr-FR" sz="2000" dirty="0"/>
                  <a:t> :</a:t>
                </a:r>
              </a:p>
              <a:p>
                <a:endParaRPr lang="fr-FR" sz="1000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fr-FR" sz="2000" dirty="0">
                    <a:solidFill>
                      <a:schemeClr val="tx1"/>
                    </a:solidFill>
                  </a:rPr>
                  <a:t> // (0x)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fr-FR" sz="2000" dirty="0"/>
                  <a:t> // (0z)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507" y="2092347"/>
                <a:ext cx="3411940" cy="1169551"/>
              </a:xfrm>
              <a:prstGeom prst="rect">
                <a:avLst/>
              </a:prstGeom>
              <a:blipFill>
                <a:blip r:embed="rId2"/>
                <a:stretch>
                  <a:fillRect l="-1968" t="-2604"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e 1">
            <a:extLst>
              <a:ext uri="{FF2B5EF4-FFF2-40B4-BE49-F238E27FC236}">
                <a16:creationId xmlns:a16="http://schemas.microsoft.com/office/drawing/2014/main" id="{749D5BE3-C593-48E6-87C0-A70FCABB26E3}"/>
              </a:ext>
            </a:extLst>
          </p:cNvPr>
          <p:cNvGrpSpPr/>
          <p:nvPr/>
        </p:nvGrpSpPr>
        <p:grpSpPr>
          <a:xfrm>
            <a:off x="373342" y="2248325"/>
            <a:ext cx="4094330" cy="3460525"/>
            <a:chOff x="341193" y="1542198"/>
            <a:chExt cx="4217158" cy="3564339"/>
          </a:xfrm>
        </p:grpSpPr>
        <p:sp>
          <p:nvSpPr>
            <p:cNvPr id="5" name="Rectangle 4"/>
            <p:cNvSpPr/>
            <p:nvPr/>
          </p:nvSpPr>
          <p:spPr>
            <a:xfrm>
              <a:off x="343468" y="3589361"/>
              <a:ext cx="4135271" cy="1517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41193" y="1542198"/>
              <a:ext cx="4135271" cy="3562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/>
            <p:nvPr/>
          </p:nvSpPr>
          <p:spPr>
            <a:xfrm>
              <a:off x="2655651" y="3319343"/>
              <a:ext cx="184724" cy="1847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>
              <a:off x="2522496" y="3233874"/>
              <a:ext cx="461554" cy="33092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753133" y="4312693"/>
              <a:ext cx="805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Au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741761" y="1612711"/>
              <a:ext cx="8052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Air</a:t>
              </a:r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 flipV="1">
              <a:off x="638196" y="2383164"/>
              <a:ext cx="0" cy="8650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>
              <a:off x="627796" y="3237138"/>
              <a:ext cx="88658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1438734" y="3137948"/>
              <a:ext cx="295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x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657497" y="3211711"/>
              <a:ext cx="300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y</a:t>
              </a: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38000" y="2174999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z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498806" y="3091502"/>
              <a:ext cx="288925" cy="288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/>
            <p:cNvCxnSpPr>
              <a:stCxn id="21" idx="7"/>
              <a:endCxn id="21" idx="3"/>
            </p:cNvCxnSpPr>
            <p:nvPr/>
          </p:nvCxnSpPr>
          <p:spPr>
            <a:xfrm flipH="1">
              <a:off x="541118" y="3133814"/>
              <a:ext cx="204301" cy="2043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21" idx="1"/>
            </p:cNvCxnSpPr>
            <p:nvPr/>
          </p:nvCxnSpPr>
          <p:spPr>
            <a:xfrm>
              <a:off x="541118" y="3133814"/>
              <a:ext cx="214863" cy="2180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ZoneTexte 27"/>
          <p:cNvSpPr txBox="1"/>
          <p:nvPr/>
        </p:nvSpPr>
        <p:spPr>
          <a:xfrm>
            <a:off x="5232702" y="3978588"/>
            <a:ext cx="3411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Emission at </a:t>
            </a:r>
            <a:r>
              <a:rPr lang="fr-FR" sz="2000" dirty="0">
                <a:latin typeface="Symbol" panose="05050102010706020507" pitchFamily="18" charset="2"/>
              </a:rPr>
              <a:t>l </a:t>
            </a:r>
            <a:r>
              <a:rPr lang="fr-FR" sz="2000" dirty="0"/>
              <a:t>= 800 nm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/>
              <p:cNvSpPr txBox="1"/>
              <p:nvPr/>
            </p:nvSpPr>
            <p:spPr>
              <a:xfrm>
                <a:off x="4795809" y="5406184"/>
                <a:ext cx="853311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fr-FR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09" y="5406184"/>
                <a:ext cx="853311" cy="927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/>
              <p:cNvSpPr txBox="1"/>
              <p:nvPr/>
            </p:nvSpPr>
            <p:spPr>
              <a:xfrm>
                <a:off x="5589654" y="5422106"/>
                <a:ext cx="1278107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𝒍𝒐𝒔𝒔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3200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fr-FR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fr-FR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654" y="5422106"/>
                <a:ext cx="1278107" cy="92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/>
              <p:cNvSpPr txBox="1"/>
              <p:nvPr/>
            </p:nvSpPr>
            <p:spPr>
              <a:xfrm>
                <a:off x="6793753" y="5397085"/>
                <a:ext cx="779572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fr-FR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fr-FR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fr-FR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753" y="5397085"/>
                <a:ext cx="779572" cy="927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/>
              <p:cNvSpPr txBox="1"/>
              <p:nvPr/>
            </p:nvSpPr>
            <p:spPr>
              <a:xfrm>
                <a:off x="7498068" y="5529015"/>
                <a:ext cx="10531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??</m:t>
                      </m:r>
                    </m:oMath>
                  </m:oMathPara>
                </a14:m>
                <a:endParaRPr lang="fr-FR" sz="3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68" y="5529015"/>
                <a:ext cx="105317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624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3267677" y="1329186"/>
                <a:ext cx="2120712" cy="1005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77" y="1329186"/>
                <a:ext cx="2120712" cy="1005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3339584" y="422366"/>
            <a:ext cx="2750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FF0000"/>
                </a:solidFill>
              </a:rPr>
              <a:t>Methodology</a:t>
            </a:r>
            <a:endParaRPr lang="fr-FR" sz="3200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FB11F8C-9F56-4CDF-BA43-42C8384E7CF7}"/>
              </a:ext>
            </a:extLst>
          </p:cNvPr>
          <p:cNvCxnSpPr>
            <a:cxnSpLocks/>
          </p:cNvCxnSpPr>
          <p:nvPr/>
        </p:nvCxnSpPr>
        <p:spPr>
          <a:xfrm flipH="1">
            <a:off x="5151075" y="1833870"/>
            <a:ext cx="91340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09D72E8-44B5-48D3-B097-F761E428D70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565483" y="1858330"/>
            <a:ext cx="910851" cy="34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5B3C31-079F-4FD6-BA2D-C334BEE78413}"/>
              </a:ext>
            </a:extLst>
          </p:cNvPr>
          <p:cNvSpPr txBox="1"/>
          <p:nvPr/>
        </p:nvSpPr>
        <p:spPr>
          <a:xfrm>
            <a:off x="878294" y="1353917"/>
            <a:ext cx="1687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Quantum </a:t>
            </a:r>
            <a:r>
              <a:rPr lang="fr-FR" sz="2000" dirty="0" err="1">
                <a:solidFill>
                  <a:schemeClr val="accent1">
                    <a:lumMod val="75000"/>
                  </a:schemeClr>
                </a:solidFill>
              </a:rPr>
              <a:t>formalism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 of the QE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5C36A0F-5450-4F90-8BD5-E651D2A31FDA}"/>
              </a:ext>
            </a:extLst>
          </p:cNvPr>
          <p:cNvSpPr txBox="1"/>
          <p:nvPr/>
        </p:nvSpPr>
        <p:spPr>
          <a:xfrm>
            <a:off x="6090583" y="1350498"/>
            <a:ext cx="1929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</a:rPr>
              <a:t>Classical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formalism</a:t>
            </a:r>
            <a:r>
              <a:rPr lang="fr-FR" sz="2000" dirty="0">
                <a:solidFill>
                  <a:srgbClr val="FF0000"/>
                </a:solidFill>
              </a:rPr>
              <a:t> of the </a:t>
            </a:r>
            <a:r>
              <a:rPr lang="fr-FR" sz="2000" u="sng" dirty="0" err="1">
                <a:solidFill>
                  <a:srgbClr val="FF0000"/>
                </a:solidFill>
              </a:rPr>
              <a:t>radiating</a:t>
            </a:r>
            <a:r>
              <a:rPr lang="fr-FR" sz="2000" u="sng" dirty="0">
                <a:solidFill>
                  <a:srgbClr val="FF0000"/>
                </a:solidFill>
              </a:rPr>
              <a:t> </a:t>
            </a:r>
            <a:r>
              <a:rPr lang="fr-FR" sz="2000" u="sng" dirty="0" err="1">
                <a:solidFill>
                  <a:srgbClr val="FF0000"/>
                </a:solidFill>
              </a:rPr>
              <a:t>dipole</a:t>
            </a:r>
            <a:endParaRPr lang="fr-FR" sz="2000" u="sng" dirty="0">
              <a:solidFill>
                <a:srgbClr val="FF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0F3AB0-BB85-4C3B-B663-B69B8968F8E8}"/>
              </a:ext>
            </a:extLst>
          </p:cNvPr>
          <p:cNvSpPr txBox="1"/>
          <p:nvPr/>
        </p:nvSpPr>
        <p:spPr>
          <a:xfrm>
            <a:off x="1558519" y="2895305"/>
            <a:ext cx="767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fr-FR" sz="2400" b="1" dirty="0">
                <a:solidFill>
                  <a:srgbClr val="00B050"/>
                </a:solidFill>
              </a:rPr>
              <a:t>Power </a:t>
            </a:r>
            <a:r>
              <a:rPr lang="fr-FR" sz="2400" b="1" dirty="0" err="1">
                <a:solidFill>
                  <a:srgbClr val="00B050"/>
                </a:solidFill>
              </a:rPr>
              <a:t>calculation</a:t>
            </a:r>
            <a:r>
              <a:rPr lang="fr-FR" sz="2400" b="1" dirty="0">
                <a:solidFill>
                  <a:srgbClr val="00B050"/>
                </a:solidFill>
              </a:rPr>
              <a:t> </a:t>
            </a:r>
            <a:r>
              <a:rPr lang="fr-FR" sz="2400" b="1" dirty="0" err="1">
                <a:solidFill>
                  <a:srgbClr val="00B050"/>
                </a:solidFill>
              </a:rPr>
              <a:t>from</a:t>
            </a:r>
            <a:r>
              <a:rPr lang="fr-FR" sz="2400" b="1" dirty="0">
                <a:solidFill>
                  <a:srgbClr val="00B050"/>
                </a:solidFill>
              </a:rPr>
              <a:t> a </a:t>
            </a:r>
            <a:r>
              <a:rPr lang="fr-FR" sz="2400" b="1" dirty="0" err="1">
                <a:solidFill>
                  <a:srgbClr val="00B050"/>
                </a:solidFill>
              </a:rPr>
              <a:t>radiating</a:t>
            </a:r>
            <a:r>
              <a:rPr lang="fr-FR" sz="2400" b="1" dirty="0">
                <a:solidFill>
                  <a:srgbClr val="00B050"/>
                </a:solidFill>
              </a:rPr>
              <a:t> </a:t>
            </a:r>
            <a:r>
              <a:rPr lang="fr-FR" sz="2400" b="1" dirty="0" err="1">
                <a:solidFill>
                  <a:srgbClr val="00B050"/>
                </a:solidFill>
              </a:rPr>
              <a:t>dipole</a:t>
            </a:r>
            <a:endParaRPr lang="fr-FR" sz="2400" b="1" dirty="0">
              <a:solidFill>
                <a:srgbClr val="00B050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B8F2E83-93B5-425B-904E-27188C6C12F1}"/>
              </a:ext>
            </a:extLst>
          </p:cNvPr>
          <p:cNvSpPr/>
          <p:nvPr/>
        </p:nvSpPr>
        <p:spPr>
          <a:xfrm>
            <a:off x="8251169" y="2096476"/>
            <a:ext cx="179344" cy="17934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E9FECFD-3F0E-448F-AD20-9A095B7D3BA5}"/>
              </a:ext>
            </a:extLst>
          </p:cNvPr>
          <p:cNvCxnSpPr/>
          <p:nvPr/>
        </p:nvCxnSpPr>
        <p:spPr>
          <a:xfrm>
            <a:off x="8121892" y="2013497"/>
            <a:ext cx="448111" cy="321285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3BDB330D-EF3C-42FB-8312-D83CE7682CB7}"/>
              </a:ext>
            </a:extLst>
          </p:cNvPr>
          <p:cNvSpPr txBox="1"/>
          <p:nvPr/>
        </p:nvSpPr>
        <p:spPr>
          <a:xfrm>
            <a:off x="967577" y="4043684"/>
            <a:ext cx="688028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FF0000"/>
                </a:solidFill>
              </a:rPr>
              <a:t>P</a:t>
            </a:r>
            <a:r>
              <a:rPr lang="fr-FR" sz="2000" dirty="0">
                <a:solidFill>
                  <a:srgbClr val="FF0000"/>
                </a:solidFill>
              </a:rPr>
              <a:t>0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fr-FR" sz="3200" dirty="0">
                <a:solidFill>
                  <a:srgbClr val="FF0000"/>
                </a:solidFill>
              </a:rPr>
              <a:t>P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have to </a:t>
            </a:r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be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calculated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the </a:t>
            </a:r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dipole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positioned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two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media of the </a:t>
            </a:r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accent1">
                    <a:lumMod val="50000"/>
                  </a:schemeClr>
                </a:solidFill>
              </a:rPr>
              <a:t>permittivity</a:t>
            </a:r>
            <a:r>
              <a:rPr lang="fr-FR" sz="3200" dirty="0">
                <a:solidFill>
                  <a:schemeClr val="accent1">
                    <a:lumMod val="50000"/>
                  </a:schemeClr>
                </a:solidFill>
              </a:rPr>
              <a:t>    !!!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F460FC8-D4EA-4CE8-920B-EAC7B7A9A38D}"/>
              </a:ext>
            </a:extLst>
          </p:cNvPr>
          <p:cNvSpPr/>
          <p:nvPr/>
        </p:nvSpPr>
        <p:spPr>
          <a:xfrm>
            <a:off x="5413653" y="4967013"/>
            <a:ext cx="388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latin typeface="Symbol" panose="05050102010706020507" pitchFamily="18" charset="2"/>
              </a:rPr>
              <a:t>e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3415608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3298209" y="1033047"/>
                <a:ext cx="2120712" cy="10055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lang="fr-FR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209" y="1033047"/>
                <a:ext cx="2120712" cy="1005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3339584" y="165625"/>
            <a:ext cx="2750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FF0000"/>
                </a:solidFill>
              </a:rPr>
              <a:t>Methodology</a:t>
            </a:r>
            <a:endParaRPr lang="fr-FR" sz="3200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FB11F8C-9F56-4CDF-BA43-42C8384E7CF7}"/>
              </a:ext>
            </a:extLst>
          </p:cNvPr>
          <p:cNvCxnSpPr>
            <a:cxnSpLocks/>
          </p:cNvCxnSpPr>
          <p:nvPr/>
        </p:nvCxnSpPr>
        <p:spPr>
          <a:xfrm flipH="1">
            <a:off x="5181607" y="1537731"/>
            <a:ext cx="91340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09D72E8-44B5-48D3-B097-F761E428D70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596015" y="1562191"/>
            <a:ext cx="910851" cy="34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5B3C31-079F-4FD6-BA2D-C334BEE78413}"/>
              </a:ext>
            </a:extLst>
          </p:cNvPr>
          <p:cNvSpPr txBox="1"/>
          <p:nvPr/>
        </p:nvSpPr>
        <p:spPr>
          <a:xfrm>
            <a:off x="908826" y="1057778"/>
            <a:ext cx="1687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Quantum </a:t>
            </a:r>
            <a:r>
              <a:rPr lang="fr-FR" sz="2000" dirty="0" err="1">
                <a:solidFill>
                  <a:schemeClr val="accent1">
                    <a:lumMod val="75000"/>
                  </a:schemeClr>
                </a:solidFill>
              </a:rPr>
              <a:t>formalism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 of the QE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5C36A0F-5450-4F90-8BD5-E651D2A31FDA}"/>
              </a:ext>
            </a:extLst>
          </p:cNvPr>
          <p:cNvSpPr txBox="1"/>
          <p:nvPr/>
        </p:nvSpPr>
        <p:spPr>
          <a:xfrm>
            <a:off x="6121115" y="1054359"/>
            <a:ext cx="1929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</a:rPr>
              <a:t>Classical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formalism</a:t>
            </a:r>
            <a:r>
              <a:rPr lang="fr-FR" sz="2000" dirty="0">
                <a:solidFill>
                  <a:srgbClr val="FF0000"/>
                </a:solidFill>
              </a:rPr>
              <a:t> of the </a:t>
            </a:r>
            <a:r>
              <a:rPr lang="fr-FR" sz="2000" u="sng" dirty="0" err="1">
                <a:solidFill>
                  <a:srgbClr val="FF0000"/>
                </a:solidFill>
              </a:rPr>
              <a:t>radiating</a:t>
            </a:r>
            <a:r>
              <a:rPr lang="fr-FR" sz="2000" u="sng" dirty="0">
                <a:solidFill>
                  <a:srgbClr val="FF0000"/>
                </a:solidFill>
              </a:rPr>
              <a:t> </a:t>
            </a:r>
            <a:r>
              <a:rPr lang="fr-FR" sz="2000" u="sng" dirty="0" err="1">
                <a:solidFill>
                  <a:srgbClr val="FF0000"/>
                </a:solidFill>
              </a:rPr>
              <a:t>dipole</a:t>
            </a:r>
            <a:endParaRPr lang="fr-FR" sz="2000" u="sng" dirty="0">
              <a:solidFill>
                <a:srgbClr val="FF0000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B8F2E83-93B5-425B-904E-27188C6C12F1}"/>
              </a:ext>
            </a:extLst>
          </p:cNvPr>
          <p:cNvSpPr/>
          <p:nvPr/>
        </p:nvSpPr>
        <p:spPr>
          <a:xfrm>
            <a:off x="8281701" y="1800337"/>
            <a:ext cx="179344" cy="17934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E9FECFD-3F0E-448F-AD20-9A095B7D3BA5}"/>
              </a:ext>
            </a:extLst>
          </p:cNvPr>
          <p:cNvCxnSpPr/>
          <p:nvPr/>
        </p:nvCxnSpPr>
        <p:spPr>
          <a:xfrm>
            <a:off x="8152424" y="1717358"/>
            <a:ext cx="448111" cy="321285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428AEE9-1FB6-4DA4-A8D6-B35F2393BCC5}"/>
              </a:ext>
            </a:extLst>
          </p:cNvPr>
          <p:cNvGrpSpPr/>
          <p:nvPr/>
        </p:nvGrpSpPr>
        <p:grpSpPr>
          <a:xfrm>
            <a:off x="272818" y="2775733"/>
            <a:ext cx="2422330" cy="3030503"/>
            <a:chOff x="2515530" y="1284922"/>
            <a:chExt cx="2422330" cy="30305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8EE5F7-B2AA-48DA-9F9B-922A22AD6909}"/>
                </a:ext>
              </a:extLst>
            </p:cNvPr>
            <p:cNvSpPr/>
            <p:nvPr/>
          </p:nvSpPr>
          <p:spPr>
            <a:xfrm>
              <a:off x="2691843" y="1284922"/>
              <a:ext cx="2127966" cy="1712686"/>
            </a:xfrm>
            <a:prstGeom prst="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6350"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74B1DAD8-9D6B-4B43-BFF5-9C95449D29B3}"/>
                    </a:ext>
                  </a:extLst>
                </p:cNvPr>
                <p:cNvSpPr txBox="1"/>
                <p:nvPr/>
              </p:nvSpPr>
              <p:spPr>
                <a:xfrm>
                  <a:off x="2515530" y="3452240"/>
                  <a:ext cx="2422330" cy="8631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fr-FR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sz="24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fr-FR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  <m:r>
                              <m:rPr>
                                <m:brk m:alnAt="23"/>
                              </m:rPr>
                              <a:rPr lang="fr-FR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fr-FR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</m:nary>
                        <m:r>
                          <a:rPr lang="fr-FR" sz="24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</m:oMath>
                    </m:oMathPara>
                  </a14:m>
                  <a:endParaRPr lang="fr-FR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74B1DAD8-9D6B-4B43-BFF5-9C95449D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530" y="3452240"/>
                  <a:ext cx="2422330" cy="8631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2F7ABBBC-9DD9-4E5D-93F2-B3D5C96F6EA3}"/>
              </a:ext>
            </a:extLst>
          </p:cNvPr>
          <p:cNvSpPr txBox="1"/>
          <p:nvPr/>
        </p:nvSpPr>
        <p:spPr>
          <a:xfrm>
            <a:off x="-41094" y="4196031"/>
            <a:ext cx="49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>
                <a:solidFill>
                  <a:schemeClr val="tx2">
                    <a:lumMod val="50000"/>
                  </a:schemeClr>
                </a:solidFill>
              </a:rPr>
              <a:t>S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9F09AF9-D473-4B7D-9AF0-3BFAB857A9F3}"/>
              </a:ext>
            </a:extLst>
          </p:cNvPr>
          <p:cNvGrpSpPr/>
          <p:nvPr/>
        </p:nvGrpSpPr>
        <p:grpSpPr>
          <a:xfrm>
            <a:off x="737390" y="2605121"/>
            <a:ext cx="1548808" cy="2045541"/>
            <a:chOff x="1866167" y="2977682"/>
            <a:chExt cx="1262418" cy="1667299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4CDA6C2-215B-4478-A87E-BEBFD75F64B1}"/>
                </a:ext>
              </a:extLst>
            </p:cNvPr>
            <p:cNvSpPr/>
            <p:nvPr/>
          </p:nvSpPr>
          <p:spPr>
            <a:xfrm>
              <a:off x="2406091" y="3716948"/>
              <a:ext cx="184724" cy="1847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872D880D-B44D-4FE0-BF86-023EC47683C9}"/>
                </a:ext>
              </a:extLst>
            </p:cNvPr>
            <p:cNvCxnSpPr/>
            <p:nvPr/>
          </p:nvCxnSpPr>
          <p:spPr>
            <a:xfrm flipV="1">
              <a:off x="2144399" y="3778524"/>
              <a:ext cx="708107" cy="1539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7A0FC069-6BEA-45A9-AD98-B8657AD71207}"/>
                </a:ext>
              </a:extLst>
            </p:cNvPr>
            <p:cNvGrpSpPr/>
            <p:nvPr/>
          </p:nvGrpSpPr>
          <p:grpSpPr>
            <a:xfrm>
              <a:off x="1904836" y="2977682"/>
              <a:ext cx="1223749" cy="968988"/>
              <a:chOff x="2856930" y="4653887"/>
              <a:chExt cx="1223749" cy="968988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78ADF2BC-6CF9-46CB-B704-407527ED5874}"/>
                  </a:ext>
                </a:extLst>
              </p:cNvPr>
              <p:cNvSpPr/>
              <p:nvPr/>
            </p:nvSpPr>
            <p:spPr>
              <a:xfrm>
                <a:off x="3138985" y="5145204"/>
                <a:ext cx="655093" cy="477671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132A7842-EE5D-43AB-9C40-930513658C61}"/>
                  </a:ext>
                </a:extLst>
              </p:cNvPr>
              <p:cNvSpPr/>
              <p:nvPr/>
            </p:nvSpPr>
            <p:spPr>
              <a:xfrm>
                <a:off x="2991135" y="4913195"/>
                <a:ext cx="966716" cy="6846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250B9C33-A93B-44C1-BEF2-9027ECA38C11}"/>
                  </a:ext>
                </a:extLst>
              </p:cNvPr>
              <p:cNvSpPr/>
              <p:nvPr/>
            </p:nvSpPr>
            <p:spPr>
              <a:xfrm>
                <a:off x="2856930" y="4653887"/>
                <a:ext cx="1223749" cy="8370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C7C2FDE-50E1-4393-B5A3-527EB9F389A7}"/>
                </a:ext>
              </a:extLst>
            </p:cNvPr>
            <p:cNvGrpSpPr/>
            <p:nvPr/>
          </p:nvGrpSpPr>
          <p:grpSpPr>
            <a:xfrm rot="10973808">
              <a:off x="1866167" y="3675993"/>
              <a:ext cx="1223749" cy="968988"/>
              <a:chOff x="2856930" y="4653887"/>
              <a:chExt cx="1223749" cy="968988"/>
            </a:xfrm>
          </p:grpSpPr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CFD92B29-898E-4F44-BFAC-B6148C2980BD}"/>
                  </a:ext>
                </a:extLst>
              </p:cNvPr>
              <p:cNvSpPr/>
              <p:nvPr/>
            </p:nvSpPr>
            <p:spPr>
              <a:xfrm>
                <a:off x="3138985" y="5145204"/>
                <a:ext cx="655093" cy="477671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E2160B11-A320-4C28-9DD8-2F7D77CC33CF}"/>
                  </a:ext>
                </a:extLst>
              </p:cNvPr>
              <p:cNvSpPr/>
              <p:nvPr/>
            </p:nvSpPr>
            <p:spPr>
              <a:xfrm>
                <a:off x="2991135" y="4913195"/>
                <a:ext cx="966716" cy="6846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42620C53-74B7-44E4-A4BF-4CC71B746786}"/>
                  </a:ext>
                </a:extLst>
              </p:cNvPr>
              <p:cNvSpPr/>
              <p:nvPr/>
            </p:nvSpPr>
            <p:spPr>
              <a:xfrm>
                <a:off x="2856930" y="4653887"/>
                <a:ext cx="1223749" cy="8370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8AE7A55-7D99-4BA7-8F26-DF4D6631D7BD}"/>
              </a:ext>
            </a:extLst>
          </p:cNvPr>
          <p:cNvSpPr/>
          <p:nvPr/>
        </p:nvSpPr>
        <p:spPr>
          <a:xfrm>
            <a:off x="2019741" y="2633221"/>
            <a:ext cx="388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latin typeface="Symbol" panose="05050102010706020507" pitchFamily="18" charset="2"/>
              </a:rPr>
              <a:t>e</a:t>
            </a:r>
            <a:endParaRPr lang="fr-FR" sz="3600" dirty="0"/>
          </a:p>
        </p:txBody>
      </p:sp>
      <p:sp>
        <p:nvSpPr>
          <p:cNvPr id="34" name="Forme libre 22">
            <a:extLst>
              <a:ext uri="{FF2B5EF4-FFF2-40B4-BE49-F238E27FC236}">
                <a16:creationId xmlns:a16="http://schemas.microsoft.com/office/drawing/2014/main" id="{020EA8FA-CEBF-474A-9E02-111E7B3680F8}"/>
              </a:ext>
            </a:extLst>
          </p:cNvPr>
          <p:cNvSpPr/>
          <p:nvPr/>
        </p:nvSpPr>
        <p:spPr>
          <a:xfrm>
            <a:off x="4750153" y="3266513"/>
            <a:ext cx="651778" cy="829439"/>
          </a:xfrm>
          <a:custGeom>
            <a:avLst/>
            <a:gdLst>
              <a:gd name="connsiteX0" fmla="*/ 204717 w 728046"/>
              <a:gd name="connsiteY0" fmla="*/ 68239 h 900752"/>
              <a:gd name="connsiteX1" fmla="*/ 204717 w 728046"/>
              <a:gd name="connsiteY1" fmla="*/ 68239 h 900752"/>
              <a:gd name="connsiteX2" fmla="*/ 95535 w 728046"/>
              <a:gd name="connsiteY2" fmla="*/ 136478 h 900752"/>
              <a:gd name="connsiteX3" fmla="*/ 54591 w 728046"/>
              <a:gd name="connsiteY3" fmla="*/ 191069 h 900752"/>
              <a:gd name="connsiteX4" fmla="*/ 13648 w 728046"/>
              <a:gd name="connsiteY4" fmla="*/ 232012 h 900752"/>
              <a:gd name="connsiteX5" fmla="*/ 0 w 728046"/>
              <a:gd name="connsiteY5" fmla="*/ 272955 h 900752"/>
              <a:gd name="connsiteX6" fmla="*/ 95535 w 728046"/>
              <a:gd name="connsiteY6" fmla="*/ 409433 h 900752"/>
              <a:gd name="connsiteX7" fmla="*/ 150126 w 728046"/>
              <a:gd name="connsiteY7" fmla="*/ 436728 h 900752"/>
              <a:gd name="connsiteX8" fmla="*/ 136478 w 728046"/>
              <a:gd name="connsiteY8" fmla="*/ 491320 h 900752"/>
              <a:gd name="connsiteX9" fmla="*/ 68239 w 728046"/>
              <a:gd name="connsiteY9" fmla="*/ 573206 h 900752"/>
              <a:gd name="connsiteX10" fmla="*/ 40944 w 728046"/>
              <a:gd name="connsiteY10" fmla="*/ 614149 h 900752"/>
              <a:gd name="connsiteX11" fmla="*/ 54591 w 728046"/>
              <a:gd name="connsiteY11" fmla="*/ 723331 h 900752"/>
              <a:gd name="connsiteX12" fmla="*/ 68239 w 728046"/>
              <a:gd name="connsiteY12" fmla="*/ 764275 h 900752"/>
              <a:gd name="connsiteX13" fmla="*/ 191069 w 728046"/>
              <a:gd name="connsiteY13" fmla="*/ 873457 h 900752"/>
              <a:gd name="connsiteX14" fmla="*/ 300251 w 728046"/>
              <a:gd name="connsiteY14" fmla="*/ 900752 h 900752"/>
              <a:gd name="connsiteX15" fmla="*/ 450376 w 728046"/>
              <a:gd name="connsiteY15" fmla="*/ 887105 h 900752"/>
              <a:gd name="connsiteX16" fmla="*/ 477672 w 728046"/>
              <a:gd name="connsiteY16" fmla="*/ 846161 h 900752"/>
              <a:gd name="connsiteX17" fmla="*/ 532263 w 728046"/>
              <a:gd name="connsiteY17" fmla="*/ 682388 h 900752"/>
              <a:gd name="connsiteX18" fmla="*/ 559558 w 728046"/>
              <a:gd name="connsiteY18" fmla="*/ 600502 h 900752"/>
              <a:gd name="connsiteX19" fmla="*/ 614150 w 728046"/>
              <a:gd name="connsiteY19" fmla="*/ 573206 h 900752"/>
              <a:gd name="connsiteX20" fmla="*/ 655093 w 728046"/>
              <a:gd name="connsiteY20" fmla="*/ 559558 h 900752"/>
              <a:gd name="connsiteX21" fmla="*/ 696036 w 728046"/>
              <a:gd name="connsiteY21" fmla="*/ 532263 h 900752"/>
              <a:gd name="connsiteX22" fmla="*/ 723332 w 728046"/>
              <a:gd name="connsiteY22" fmla="*/ 491320 h 900752"/>
              <a:gd name="connsiteX23" fmla="*/ 682388 w 728046"/>
              <a:gd name="connsiteY23" fmla="*/ 245660 h 900752"/>
              <a:gd name="connsiteX24" fmla="*/ 641445 w 728046"/>
              <a:gd name="connsiteY24" fmla="*/ 218364 h 900752"/>
              <a:gd name="connsiteX25" fmla="*/ 614150 w 728046"/>
              <a:gd name="connsiteY25" fmla="*/ 177421 h 900752"/>
              <a:gd name="connsiteX26" fmla="*/ 573206 w 728046"/>
              <a:gd name="connsiteY26" fmla="*/ 163773 h 900752"/>
              <a:gd name="connsiteX27" fmla="*/ 545911 w 728046"/>
              <a:gd name="connsiteY27" fmla="*/ 81887 h 900752"/>
              <a:gd name="connsiteX28" fmla="*/ 532263 w 728046"/>
              <a:gd name="connsiteY28" fmla="*/ 40943 h 900752"/>
              <a:gd name="connsiteX29" fmla="*/ 491320 w 728046"/>
              <a:gd name="connsiteY29" fmla="*/ 0 h 900752"/>
              <a:gd name="connsiteX30" fmla="*/ 327547 w 728046"/>
              <a:gd name="connsiteY30" fmla="*/ 13648 h 900752"/>
              <a:gd name="connsiteX31" fmla="*/ 286603 w 728046"/>
              <a:gd name="connsiteY31" fmla="*/ 40943 h 900752"/>
              <a:gd name="connsiteX32" fmla="*/ 204717 w 728046"/>
              <a:gd name="connsiteY32" fmla="*/ 68239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28046" h="900752">
                <a:moveTo>
                  <a:pt x="204717" y="68239"/>
                </a:moveTo>
                <a:lnTo>
                  <a:pt x="204717" y="68239"/>
                </a:lnTo>
                <a:cubicBezTo>
                  <a:pt x="168323" y="90985"/>
                  <a:pt x="128751" y="109301"/>
                  <a:pt x="95535" y="136478"/>
                </a:cubicBezTo>
                <a:cubicBezTo>
                  <a:pt x="77930" y="150882"/>
                  <a:pt x="69394" y="173799"/>
                  <a:pt x="54591" y="191069"/>
                </a:cubicBezTo>
                <a:cubicBezTo>
                  <a:pt x="42030" y="205723"/>
                  <a:pt x="27296" y="218364"/>
                  <a:pt x="13648" y="232012"/>
                </a:cubicBezTo>
                <a:cubicBezTo>
                  <a:pt x="9099" y="245660"/>
                  <a:pt x="0" y="258569"/>
                  <a:pt x="0" y="272955"/>
                </a:cubicBezTo>
                <a:cubicBezTo>
                  <a:pt x="0" y="330373"/>
                  <a:pt x="47740" y="385536"/>
                  <a:pt x="95535" y="409433"/>
                </a:cubicBezTo>
                <a:lnTo>
                  <a:pt x="150126" y="436728"/>
                </a:lnTo>
                <a:cubicBezTo>
                  <a:pt x="145577" y="454925"/>
                  <a:pt x="143867" y="474079"/>
                  <a:pt x="136478" y="491320"/>
                </a:cubicBezTo>
                <a:cubicBezTo>
                  <a:pt x="118540" y="533176"/>
                  <a:pt x="97172" y="538487"/>
                  <a:pt x="68239" y="573206"/>
                </a:cubicBezTo>
                <a:cubicBezTo>
                  <a:pt x="57738" y="585807"/>
                  <a:pt x="50042" y="600501"/>
                  <a:pt x="40944" y="614149"/>
                </a:cubicBezTo>
                <a:cubicBezTo>
                  <a:pt x="45493" y="650543"/>
                  <a:pt x="48030" y="687245"/>
                  <a:pt x="54591" y="723331"/>
                </a:cubicBezTo>
                <a:cubicBezTo>
                  <a:pt x="57164" y="737485"/>
                  <a:pt x="59407" y="752919"/>
                  <a:pt x="68239" y="764275"/>
                </a:cubicBezTo>
                <a:cubicBezTo>
                  <a:pt x="76246" y="774570"/>
                  <a:pt x="154329" y="860097"/>
                  <a:pt x="191069" y="873457"/>
                </a:cubicBezTo>
                <a:cubicBezTo>
                  <a:pt x="226324" y="886277"/>
                  <a:pt x="263857" y="891654"/>
                  <a:pt x="300251" y="900752"/>
                </a:cubicBezTo>
                <a:cubicBezTo>
                  <a:pt x="350293" y="896203"/>
                  <a:pt x="402350" y="901882"/>
                  <a:pt x="450376" y="887105"/>
                </a:cubicBezTo>
                <a:cubicBezTo>
                  <a:pt x="466054" y="882281"/>
                  <a:pt x="469534" y="860403"/>
                  <a:pt x="477672" y="846161"/>
                </a:cubicBezTo>
                <a:cubicBezTo>
                  <a:pt x="526910" y="759993"/>
                  <a:pt x="490506" y="807662"/>
                  <a:pt x="532263" y="682388"/>
                </a:cubicBezTo>
                <a:cubicBezTo>
                  <a:pt x="541361" y="655093"/>
                  <a:pt x="533824" y="613369"/>
                  <a:pt x="559558" y="600502"/>
                </a:cubicBezTo>
                <a:cubicBezTo>
                  <a:pt x="577755" y="591403"/>
                  <a:pt x="595450" y="581220"/>
                  <a:pt x="614150" y="573206"/>
                </a:cubicBezTo>
                <a:cubicBezTo>
                  <a:pt x="627373" y="567539"/>
                  <a:pt x="642226" y="565992"/>
                  <a:pt x="655093" y="559558"/>
                </a:cubicBezTo>
                <a:cubicBezTo>
                  <a:pt x="669764" y="552223"/>
                  <a:pt x="682388" y="541361"/>
                  <a:pt x="696036" y="532263"/>
                </a:cubicBezTo>
                <a:cubicBezTo>
                  <a:pt x="705135" y="518615"/>
                  <a:pt x="722422" y="507697"/>
                  <a:pt x="723332" y="491320"/>
                </a:cubicBezTo>
                <a:cubicBezTo>
                  <a:pt x="727035" y="424663"/>
                  <a:pt x="743198" y="306470"/>
                  <a:pt x="682388" y="245660"/>
                </a:cubicBezTo>
                <a:cubicBezTo>
                  <a:pt x="670790" y="234062"/>
                  <a:pt x="655093" y="227463"/>
                  <a:pt x="641445" y="218364"/>
                </a:cubicBezTo>
                <a:cubicBezTo>
                  <a:pt x="632347" y="204716"/>
                  <a:pt x="626958" y="187667"/>
                  <a:pt x="614150" y="177421"/>
                </a:cubicBezTo>
                <a:cubicBezTo>
                  <a:pt x="602916" y="168434"/>
                  <a:pt x="581568" y="175480"/>
                  <a:pt x="573206" y="163773"/>
                </a:cubicBezTo>
                <a:cubicBezTo>
                  <a:pt x="556483" y="140360"/>
                  <a:pt x="555009" y="109182"/>
                  <a:pt x="545911" y="81887"/>
                </a:cubicBezTo>
                <a:cubicBezTo>
                  <a:pt x="541362" y="68239"/>
                  <a:pt x="542436" y="51116"/>
                  <a:pt x="532263" y="40943"/>
                </a:cubicBezTo>
                <a:lnTo>
                  <a:pt x="491320" y="0"/>
                </a:lnTo>
                <a:cubicBezTo>
                  <a:pt x="436729" y="4549"/>
                  <a:pt x="381263" y="2905"/>
                  <a:pt x="327547" y="13648"/>
                </a:cubicBezTo>
                <a:cubicBezTo>
                  <a:pt x="311463" y="16865"/>
                  <a:pt x="301592" y="34281"/>
                  <a:pt x="286603" y="40943"/>
                </a:cubicBezTo>
                <a:cubicBezTo>
                  <a:pt x="260311" y="52628"/>
                  <a:pt x="218365" y="63690"/>
                  <a:pt x="204717" y="68239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7384D85-32BF-4CED-9AD5-C070C5406F9C}"/>
              </a:ext>
            </a:extLst>
          </p:cNvPr>
          <p:cNvGrpSpPr/>
          <p:nvPr/>
        </p:nvGrpSpPr>
        <p:grpSpPr>
          <a:xfrm>
            <a:off x="3298209" y="2794450"/>
            <a:ext cx="2380908" cy="3030503"/>
            <a:chOff x="2442960" y="1284922"/>
            <a:chExt cx="2380908" cy="30305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68F0A70-4735-43F9-A3B6-231FD0791624}"/>
                </a:ext>
              </a:extLst>
            </p:cNvPr>
            <p:cNvSpPr/>
            <p:nvPr/>
          </p:nvSpPr>
          <p:spPr>
            <a:xfrm>
              <a:off x="2593532" y="1284922"/>
              <a:ext cx="2127966" cy="1712686"/>
            </a:xfrm>
            <a:prstGeom prst="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6350"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65A54CFF-7F9C-40BD-8716-5B9D77D7EEBF}"/>
                    </a:ext>
                  </a:extLst>
                </p:cNvPr>
                <p:cNvSpPr txBox="1"/>
                <p:nvPr/>
              </p:nvSpPr>
              <p:spPr>
                <a:xfrm>
                  <a:off x="2442960" y="3452240"/>
                  <a:ext cx="2380908" cy="8631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fr-FR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FR" sz="24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acc>
                              <m:accPr>
                                <m:chr m:val="⃗"/>
                                <m:ctrlPr>
                                  <a:rPr lang="fr-FR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  <m:r>
                              <m:rPr>
                                <m:brk m:alnAt="23"/>
                              </m:rPr>
                              <a:rPr lang="fr-FR" sz="240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fr-FR" sz="240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0" i="1" smtClean="0">
                                    <a:solidFill>
                                      <a:schemeClr val="tx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</m:nary>
                        <m:r>
                          <a:rPr lang="fr-FR" sz="24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</m:oMath>
                    </m:oMathPara>
                  </a14:m>
                  <a:endParaRPr lang="fr-FR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65A54CFF-7F9C-40BD-8716-5B9D77D7E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960" y="3452240"/>
                  <a:ext cx="2380908" cy="8631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17056344-550D-49C8-BDEE-E183AED244AD}"/>
              </a:ext>
            </a:extLst>
          </p:cNvPr>
          <p:cNvSpPr txBox="1"/>
          <p:nvPr/>
        </p:nvSpPr>
        <p:spPr>
          <a:xfrm>
            <a:off x="3047325" y="4230858"/>
            <a:ext cx="49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>
                <a:solidFill>
                  <a:schemeClr val="tx2">
                    <a:lumMod val="50000"/>
                  </a:schemeClr>
                </a:solidFill>
              </a:rPr>
              <a:t>S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1F763E6-2328-43E9-AC64-6D215285D970}"/>
              </a:ext>
            </a:extLst>
          </p:cNvPr>
          <p:cNvGrpSpPr/>
          <p:nvPr/>
        </p:nvGrpSpPr>
        <p:grpSpPr>
          <a:xfrm>
            <a:off x="3462871" y="2628953"/>
            <a:ext cx="1548808" cy="2045541"/>
            <a:chOff x="1866167" y="2977682"/>
            <a:chExt cx="1262418" cy="1667299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BDD27341-278C-48B4-9CD8-49E325BDA02B}"/>
                </a:ext>
              </a:extLst>
            </p:cNvPr>
            <p:cNvSpPr/>
            <p:nvPr/>
          </p:nvSpPr>
          <p:spPr>
            <a:xfrm>
              <a:off x="2406091" y="3716948"/>
              <a:ext cx="184724" cy="1847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34FC05C0-9FD4-4880-8337-9083857C7216}"/>
                </a:ext>
              </a:extLst>
            </p:cNvPr>
            <p:cNvCxnSpPr/>
            <p:nvPr/>
          </p:nvCxnSpPr>
          <p:spPr>
            <a:xfrm flipV="1">
              <a:off x="2144399" y="3778524"/>
              <a:ext cx="708107" cy="1539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52AD1D7D-9DF2-47DC-91E5-F24CAA8378E1}"/>
                </a:ext>
              </a:extLst>
            </p:cNvPr>
            <p:cNvGrpSpPr/>
            <p:nvPr/>
          </p:nvGrpSpPr>
          <p:grpSpPr>
            <a:xfrm>
              <a:off x="1904836" y="2977682"/>
              <a:ext cx="1223749" cy="968988"/>
              <a:chOff x="2856930" y="4653887"/>
              <a:chExt cx="1223749" cy="968988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BAE96F17-0DA4-4C6A-8DEC-9AB421960543}"/>
                  </a:ext>
                </a:extLst>
              </p:cNvPr>
              <p:cNvSpPr/>
              <p:nvPr/>
            </p:nvSpPr>
            <p:spPr>
              <a:xfrm>
                <a:off x="3138985" y="5145204"/>
                <a:ext cx="655093" cy="477671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2E91782F-25A8-41A3-ACA8-6CC9FF696552}"/>
                  </a:ext>
                </a:extLst>
              </p:cNvPr>
              <p:cNvSpPr/>
              <p:nvPr/>
            </p:nvSpPr>
            <p:spPr>
              <a:xfrm>
                <a:off x="2991135" y="4913195"/>
                <a:ext cx="966716" cy="6846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CB37647F-DD11-4E5B-B2C4-52336D962D94}"/>
                  </a:ext>
                </a:extLst>
              </p:cNvPr>
              <p:cNvSpPr/>
              <p:nvPr/>
            </p:nvSpPr>
            <p:spPr>
              <a:xfrm>
                <a:off x="2856930" y="4653887"/>
                <a:ext cx="1223749" cy="8370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7ECBAD16-248E-4C63-9AF1-67C18696EE06}"/>
                </a:ext>
              </a:extLst>
            </p:cNvPr>
            <p:cNvGrpSpPr/>
            <p:nvPr/>
          </p:nvGrpSpPr>
          <p:grpSpPr>
            <a:xfrm rot="10973808">
              <a:off x="1866167" y="3675993"/>
              <a:ext cx="1223749" cy="968988"/>
              <a:chOff x="2856930" y="4653887"/>
              <a:chExt cx="1223749" cy="968988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337E3046-2B98-45B4-8D7D-7DA9D68A8F9E}"/>
                  </a:ext>
                </a:extLst>
              </p:cNvPr>
              <p:cNvSpPr/>
              <p:nvPr/>
            </p:nvSpPr>
            <p:spPr>
              <a:xfrm>
                <a:off x="3138985" y="5145204"/>
                <a:ext cx="655093" cy="477671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032C696-8EED-47A1-9ACF-A827FBBA3F5A}"/>
                  </a:ext>
                </a:extLst>
              </p:cNvPr>
              <p:cNvSpPr/>
              <p:nvPr/>
            </p:nvSpPr>
            <p:spPr>
              <a:xfrm>
                <a:off x="2991135" y="4913195"/>
                <a:ext cx="966716" cy="6846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706209BD-477F-43FE-9FBF-0F95C66133CC}"/>
                  </a:ext>
                </a:extLst>
              </p:cNvPr>
              <p:cNvSpPr/>
              <p:nvPr/>
            </p:nvSpPr>
            <p:spPr>
              <a:xfrm>
                <a:off x="2856930" y="4653887"/>
                <a:ext cx="1223749" cy="8370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CEE80F8-B6FA-43A3-9228-D622F1BB0860}"/>
              </a:ext>
            </a:extLst>
          </p:cNvPr>
          <p:cNvSpPr/>
          <p:nvPr/>
        </p:nvSpPr>
        <p:spPr>
          <a:xfrm>
            <a:off x="4773362" y="2641978"/>
            <a:ext cx="388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latin typeface="Symbol" panose="05050102010706020507" pitchFamily="18" charset="2"/>
              </a:rPr>
              <a:t>e</a:t>
            </a:r>
            <a:endParaRPr lang="fr-FR" sz="3600" dirty="0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EE99208E-4CE7-4DDF-AA18-EB341480E476}"/>
              </a:ext>
            </a:extLst>
          </p:cNvPr>
          <p:cNvGrpSpPr/>
          <p:nvPr/>
        </p:nvGrpSpPr>
        <p:grpSpPr>
          <a:xfrm>
            <a:off x="6510146" y="2633137"/>
            <a:ext cx="1548808" cy="2045541"/>
            <a:chOff x="1866167" y="2977682"/>
            <a:chExt cx="1262418" cy="1667299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823C9DCF-80A8-43D1-9DAB-33B00F699CE2}"/>
                </a:ext>
              </a:extLst>
            </p:cNvPr>
            <p:cNvSpPr/>
            <p:nvPr/>
          </p:nvSpPr>
          <p:spPr>
            <a:xfrm>
              <a:off x="2406091" y="3716948"/>
              <a:ext cx="184724" cy="1847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3BFA4E29-95D7-4253-BA41-08C4614DD3F7}"/>
                </a:ext>
              </a:extLst>
            </p:cNvPr>
            <p:cNvCxnSpPr/>
            <p:nvPr/>
          </p:nvCxnSpPr>
          <p:spPr>
            <a:xfrm flipV="1">
              <a:off x="2144399" y="3778524"/>
              <a:ext cx="708107" cy="1539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E6E64B5A-E0DE-42F6-8876-1769AEAE049A}"/>
                </a:ext>
              </a:extLst>
            </p:cNvPr>
            <p:cNvGrpSpPr/>
            <p:nvPr/>
          </p:nvGrpSpPr>
          <p:grpSpPr>
            <a:xfrm>
              <a:off x="1904836" y="2977682"/>
              <a:ext cx="1223749" cy="968988"/>
              <a:chOff x="2856930" y="4653887"/>
              <a:chExt cx="1223749" cy="968988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90356588-8A86-4A1E-A75E-4965DCA9D5C8}"/>
                  </a:ext>
                </a:extLst>
              </p:cNvPr>
              <p:cNvSpPr/>
              <p:nvPr/>
            </p:nvSpPr>
            <p:spPr>
              <a:xfrm>
                <a:off x="3138985" y="5145204"/>
                <a:ext cx="655093" cy="477671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8BBDA8D9-3657-453C-B139-77DA8ADE4808}"/>
                  </a:ext>
                </a:extLst>
              </p:cNvPr>
              <p:cNvSpPr/>
              <p:nvPr/>
            </p:nvSpPr>
            <p:spPr>
              <a:xfrm>
                <a:off x="2991135" y="4913195"/>
                <a:ext cx="966716" cy="6846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05F8716D-B2EC-4245-95A7-BD2DF17E618E}"/>
                  </a:ext>
                </a:extLst>
              </p:cNvPr>
              <p:cNvSpPr/>
              <p:nvPr/>
            </p:nvSpPr>
            <p:spPr>
              <a:xfrm>
                <a:off x="2856930" y="4653887"/>
                <a:ext cx="1223749" cy="8370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9" name="Groupe 78">
              <a:extLst>
                <a:ext uri="{FF2B5EF4-FFF2-40B4-BE49-F238E27FC236}">
                  <a16:creationId xmlns:a16="http://schemas.microsoft.com/office/drawing/2014/main" id="{208A5D34-962D-498F-B553-25DEB1878E22}"/>
                </a:ext>
              </a:extLst>
            </p:cNvPr>
            <p:cNvGrpSpPr/>
            <p:nvPr/>
          </p:nvGrpSpPr>
          <p:grpSpPr>
            <a:xfrm rot="10973808">
              <a:off x="1866167" y="3675993"/>
              <a:ext cx="1223749" cy="968988"/>
              <a:chOff x="2856930" y="4653887"/>
              <a:chExt cx="1223749" cy="968988"/>
            </a:xfrm>
          </p:grpSpPr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73A0443-DE59-47DE-B80F-9D7AC7E4BCE5}"/>
                  </a:ext>
                </a:extLst>
              </p:cNvPr>
              <p:cNvSpPr/>
              <p:nvPr/>
            </p:nvSpPr>
            <p:spPr>
              <a:xfrm>
                <a:off x="3138985" y="5145204"/>
                <a:ext cx="655093" cy="477671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Arc 80">
                <a:extLst>
                  <a:ext uri="{FF2B5EF4-FFF2-40B4-BE49-F238E27FC236}">
                    <a16:creationId xmlns:a16="http://schemas.microsoft.com/office/drawing/2014/main" id="{CFD773FB-C0CE-4B67-88F2-0D364859D8F3}"/>
                  </a:ext>
                </a:extLst>
              </p:cNvPr>
              <p:cNvSpPr/>
              <p:nvPr/>
            </p:nvSpPr>
            <p:spPr>
              <a:xfrm>
                <a:off x="2991135" y="4913195"/>
                <a:ext cx="966716" cy="6846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FC9A46FB-90D6-42E5-8D73-DE8152978D7F}"/>
                  </a:ext>
                </a:extLst>
              </p:cNvPr>
              <p:cNvSpPr/>
              <p:nvPr/>
            </p:nvSpPr>
            <p:spPr>
              <a:xfrm>
                <a:off x="2856930" y="4653887"/>
                <a:ext cx="1223749" cy="837060"/>
              </a:xfrm>
              <a:prstGeom prst="arc">
                <a:avLst>
                  <a:gd name="adj1" fmla="val 11785543"/>
                  <a:gd name="adj2" fmla="val 1993448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664FF4AD-A7E3-4074-993A-046531505AEE}"/>
              </a:ext>
            </a:extLst>
          </p:cNvPr>
          <p:cNvSpPr/>
          <p:nvPr/>
        </p:nvSpPr>
        <p:spPr>
          <a:xfrm>
            <a:off x="7864830" y="2544292"/>
            <a:ext cx="388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latin typeface="Symbol" panose="05050102010706020507" pitchFamily="18" charset="2"/>
              </a:rPr>
              <a:t>e</a:t>
            </a:r>
            <a:endParaRPr lang="fr-FR" sz="3600" dirty="0"/>
          </a:p>
        </p:txBody>
      </p:sp>
      <p:sp>
        <p:nvSpPr>
          <p:cNvPr id="87" name="Forme libre 22">
            <a:extLst>
              <a:ext uri="{FF2B5EF4-FFF2-40B4-BE49-F238E27FC236}">
                <a16:creationId xmlns:a16="http://schemas.microsoft.com/office/drawing/2014/main" id="{2502A175-EE16-4B31-9E57-DC23AA0F549D}"/>
              </a:ext>
            </a:extLst>
          </p:cNvPr>
          <p:cNvSpPr/>
          <p:nvPr/>
        </p:nvSpPr>
        <p:spPr>
          <a:xfrm>
            <a:off x="7817641" y="3220411"/>
            <a:ext cx="651778" cy="829439"/>
          </a:xfrm>
          <a:custGeom>
            <a:avLst/>
            <a:gdLst>
              <a:gd name="connsiteX0" fmla="*/ 204717 w 728046"/>
              <a:gd name="connsiteY0" fmla="*/ 68239 h 900752"/>
              <a:gd name="connsiteX1" fmla="*/ 204717 w 728046"/>
              <a:gd name="connsiteY1" fmla="*/ 68239 h 900752"/>
              <a:gd name="connsiteX2" fmla="*/ 95535 w 728046"/>
              <a:gd name="connsiteY2" fmla="*/ 136478 h 900752"/>
              <a:gd name="connsiteX3" fmla="*/ 54591 w 728046"/>
              <a:gd name="connsiteY3" fmla="*/ 191069 h 900752"/>
              <a:gd name="connsiteX4" fmla="*/ 13648 w 728046"/>
              <a:gd name="connsiteY4" fmla="*/ 232012 h 900752"/>
              <a:gd name="connsiteX5" fmla="*/ 0 w 728046"/>
              <a:gd name="connsiteY5" fmla="*/ 272955 h 900752"/>
              <a:gd name="connsiteX6" fmla="*/ 95535 w 728046"/>
              <a:gd name="connsiteY6" fmla="*/ 409433 h 900752"/>
              <a:gd name="connsiteX7" fmla="*/ 150126 w 728046"/>
              <a:gd name="connsiteY7" fmla="*/ 436728 h 900752"/>
              <a:gd name="connsiteX8" fmla="*/ 136478 w 728046"/>
              <a:gd name="connsiteY8" fmla="*/ 491320 h 900752"/>
              <a:gd name="connsiteX9" fmla="*/ 68239 w 728046"/>
              <a:gd name="connsiteY9" fmla="*/ 573206 h 900752"/>
              <a:gd name="connsiteX10" fmla="*/ 40944 w 728046"/>
              <a:gd name="connsiteY10" fmla="*/ 614149 h 900752"/>
              <a:gd name="connsiteX11" fmla="*/ 54591 w 728046"/>
              <a:gd name="connsiteY11" fmla="*/ 723331 h 900752"/>
              <a:gd name="connsiteX12" fmla="*/ 68239 w 728046"/>
              <a:gd name="connsiteY12" fmla="*/ 764275 h 900752"/>
              <a:gd name="connsiteX13" fmla="*/ 191069 w 728046"/>
              <a:gd name="connsiteY13" fmla="*/ 873457 h 900752"/>
              <a:gd name="connsiteX14" fmla="*/ 300251 w 728046"/>
              <a:gd name="connsiteY14" fmla="*/ 900752 h 900752"/>
              <a:gd name="connsiteX15" fmla="*/ 450376 w 728046"/>
              <a:gd name="connsiteY15" fmla="*/ 887105 h 900752"/>
              <a:gd name="connsiteX16" fmla="*/ 477672 w 728046"/>
              <a:gd name="connsiteY16" fmla="*/ 846161 h 900752"/>
              <a:gd name="connsiteX17" fmla="*/ 532263 w 728046"/>
              <a:gd name="connsiteY17" fmla="*/ 682388 h 900752"/>
              <a:gd name="connsiteX18" fmla="*/ 559558 w 728046"/>
              <a:gd name="connsiteY18" fmla="*/ 600502 h 900752"/>
              <a:gd name="connsiteX19" fmla="*/ 614150 w 728046"/>
              <a:gd name="connsiteY19" fmla="*/ 573206 h 900752"/>
              <a:gd name="connsiteX20" fmla="*/ 655093 w 728046"/>
              <a:gd name="connsiteY20" fmla="*/ 559558 h 900752"/>
              <a:gd name="connsiteX21" fmla="*/ 696036 w 728046"/>
              <a:gd name="connsiteY21" fmla="*/ 532263 h 900752"/>
              <a:gd name="connsiteX22" fmla="*/ 723332 w 728046"/>
              <a:gd name="connsiteY22" fmla="*/ 491320 h 900752"/>
              <a:gd name="connsiteX23" fmla="*/ 682388 w 728046"/>
              <a:gd name="connsiteY23" fmla="*/ 245660 h 900752"/>
              <a:gd name="connsiteX24" fmla="*/ 641445 w 728046"/>
              <a:gd name="connsiteY24" fmla="*/ 218364 h 900752"/>
              <a:gd name="connsiteX25" fmla="*/ 614150 w 728046"/>
              <a:gd name="connsiteY25" fmla="*/ 177421 h 900752"/>
              <a:gd name="connsiteX26" fmla="*/ 573206 w 728046"/>
              <a:gd name="connsiteY26" fmla="*/ 163773 h 900752"/>
              <a:gd name="connsiteX27" fmla="*/ 545911 w 728046"/>
              <a:gd name="connsiteY27" fmla="*/ 81887 h 900752"/>
              <a:gd name="connsiteX28" fmla="*/ 532263 w 728046"/>
              <a:gd name="connsiteY28" fmla="*/ 40943 h 900752"/>
              <a:gd name="connsiteX29" fmla="*/ 491320 w 728046"/>
              <a:gd name="connsiteY29" fmla="*/ 0 h 900752"/>
              <a:gd name="connsiteX30" fmla="*/ 327547 w 728046"/>
              <a:gd name="connsiteY30" fmla="*/ 13648 h 900752"/>
              <a:gd name="connsiteX31" fmla="*/ 286603 w 728046"/>
              <a:gd name="connsiteY31" fmla="*/ 40943 h 900752"/>
              <a:gd name="connsiteX32" fmla="*/ 204717 w 728046"/>
              <a:gd name="connsiteY32" fmla="*/ 68239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28046" h="900752">
                <a:moveTo>
                  <a:pt x="204717" y="68239"/>
                </a:moveTo>
                <a:lnTo>
                  <a:pt x="204717" y="68239"/>
                </a:lnTo>
                <a:cubicBezTo>
                  <a:pt x="168323" y="90985"/>
                  <a:pt x="128751" y="109301"/>
                  <a:pt x="95535" y="136478"/>
                </a:cubicBezTo>
                <a:cubicBezTo>
                  <a:pt x="77930" y="150882"/>
                  <a:pt x="69394" y="173799"/>
                  <a:pt x="54591" y="191069"/>
                </a:cubicBezTo>
                <a:cubicBezTo>
                  <a:pt x="42030" y="205723"/>
                  <a:pt x="27296" y="218364"/>
                  <a:pt x="13648" y="232012"/>
                </a:cubicBezTo>
                <a:cubicBezTo>
                  <a:pt x="9099" y="245660"/>
                  <a:pt x="0" y="258569"/>
                  <a:pt x="0" y="272955"/>
                </a:cubicBezTo>
                <a:cubicBezTo>
                  <a:pt x="0" y="330373"/>
                  <a:pt x="47740" y="385536"/>
                  <a:pt x="95535" y="409433"/>
                </a:cubicBezTo>
                <a:lnTo>
                  <a:pt x="150126" y="436728"/>
                </a:lnTo>
                <a:cubicBezTo>
                  <a:pt x="145577" y="454925"/>
                  <a:pt x="143867" y="474079"/>
                  <a:pt x="136478" y="491320"/>
                </a:cubicBezTo>
                <a:cubicBezTo>
                  <a:pt x="118540" y="533176"/>
                  <a:pt x="97172" y="538487"/>
                  <a:pt x="68239" y="573206"/>
                </a:cubicBezTo>
                <a:cubicBezTo>
                  <a:pt x="57738" y="585807"/>
                  <a:pt x="50042" y="600501"/>
                  <a:pt x="40944" y="614149"/>
                </a:cubicBezTo>
                <a:cubicBezTo>
                  <a:pt x="45493" y="650543"/>
                  <a:pt x="48030" y="687245"/>
                  <a:pt x="54591" y="723331"/>
                </a:cubicBezTo>
                <a:cubicBezTo>
                  <a:pt x="57164" y="737485"/>
                  <a:pt x="59407" y="752919"/>
                  <a:pt x="68239" y="764275"/>
                </a:cubicBezTo>
                <a:cubicBezTo>
                  <a:pt x="76246" y="774570"/>
                  <a:pt x="154329" y="860097"/>
                  <a:pt x="191069" y="873457"/>
                </a:cubicBezTo>
                <a:cubicBezTo>
                  <a:pt x="226324" y="886277"/>
                  <a:pt x="263857" y="891654"/>
                  <a:pt x="300251" y="900752"/>
                </a:cubicBezTo>
                <a:cubicBezTo>
                  <a:pt x="350293" y="896203"/>
                  <a:pt x="402350" y="901882"/>
                  <a:pt x="450376" y="887105"/>
                </a:cubicBezTo>
                <a:cubicBezTo>
                  <a:pt x="466054" y="882281"/>
                  <a:pt x="469534" y="860403"/>
                  <a:pt x="477672" y="846161"/>
                </a:cubicBezTo>
                <a:cubicBezTo>
                  <a:pt x="526910" y="759993"/>
                  <a:pt x="490506" y="807662"/>
                  <a:pt x="532263" y="682388"/>
                </a:cubicBezTo>
                <a:cubicBezTo>
                  <a:pt x="541361" y="655093"/>
                  <a:pt x="533824" y="613369"/>
                  <a:pt x="559558" y="600502"/>
                </a:cubicBezTo>
                <a:cubicBezTo>
                  <a:pt x="577755" y="591403"/>
                  <a:pt x="595450" y="581220"/>
                  <a:pt x="614150" y="573206"/>
                </a:cubicBezTo>
                <a:cubicBezTo>
                  <a:pt x="627373" y="567539"/>
                  <a:pt x="642226" y="565992"/>
                  <a:pt x="655093" y="559558"/>
                </a:cubicBezTo>
                <a:cubicBezTo>
                  <a:pt x="669764" y="552223"/>
                  <a:pt x="682388" y="541361"/>
                  <a:pt x="696036" y="532263"/>
                </a:cubicBezTo>
                <a:cubicBezTo>
                  <a:pt x="705135" y="518615"/>
                  <a:pt x="722422" y="507697"/>
                  <a:pt x="723332" y="491320"/>
                </a:cubicBezTo>
                <a:cubicBezTo>
                  <a:pt x="727035" y="424663"/>
                  <a:pt x="743198" y="306470"/>
                  <a:pt x="682388" y="245660"/>
                </a:cubicBezTo>
                <a:cubicBezTo>
                  <a:pt x="670790" y="234062"/>
                  <a:pt x="655093" y="227463"/>
                  <a:pt x="641445" y="218364"/>
                </a:cubicBezTo>
                <a:cubicBezTo>
                  <a:pt x="632347" y="204716"/>
                  <a:pt x="626958" y="187667"/>
                  <a:pt x="614150" y="177421"/>
                </a:cubicBezTo>
                <a:cubicBezTo>
                  <a:pt x="602916" y="168434"/>
                  <a:pt x="581568" y="175480"/>
                  <a:pt x="573206" y="163773"/>
                </a:cubicBezTo>
                <a:cubicBezTo>
                  <a:pt x="556483" y="140360"/>
                  <a:pt x="555009" y="109182"/>
                  <a:pt x="545911" y="81887"/>
                </a:cubicBezTo>
                <a:cubicBezTo>
                  <a:pt x="541362" y="68239"/>
                  <a:pt x="542436" y="51116"/>
                  <a:pt x="532263" y="40943"/>
                </a:cubicBezTo>
                <a:lnTo>
                  <a:pt x="491320" y="0"/>
                </a:lnTo>
                <a:cubicBezTo>
                  <a:pt x="436729" y="4549"/>
                  <a:pt x="381263" y="2905"/>
                  <a:pt x="327547" y="13648"/>
                </a:cubicBezTo>
                <a:cubicBezTo>
                  <a:pt x="311463" y="16865"/>
                  <a:pt x="301592" y="34281"/>
                  <a:pt x="286603" y="40943"/>
                </a:cubicBezTo>
                <a:cubicBezTo>
                  <a:pt x="260311" y="52628"/>
                  <a:pt x="218365" y="63690"/>
                  <a:pt x="204717" y="68239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04F8E3E4-BBAD-4A93-8E87-C7A84E060787}"/>
                  </a:ext>
                </a:extLst>
              </p:cNvPr>
              <p:cNvSpPr txBox="1"/>
              <p:nvPr/>
            </p:nvSpPr>
            <p:spPr>
              <a:xfrm>
                <a:off x="6080021" y="5111821"/>
                <a:ext cx="2786789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fr-F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04F8E3E4-BBAD-4A93-8E87-C7A84E06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021" y="5111821"/>
                <a:ext cx="2786789" cy="630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F146C390-FEF9-4DFB-998D-809CAD596307}"/>
                  </a:ext>
                </a:extLst>
              </p:cNvPr>
              <p:cNvSpPr txBox="1"/>
              <p:nvPr/>
            </p:nvSpPr>
            <p:spPr>
              <a:xfrm>
                <a:off x="4188029" y="5926440"/>
                <a:ext cx="610868" cy="811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fr-F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fr-FR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2800" b="1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fr-F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fr-F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fr-F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F146C390-FEF9-4DFB-998D-809CAD596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029" y="5926440"/>
                <a:ext cx="610868" cy="811569"/>
              </a:xfrm>
              <a:prstGeom prst="rect">
                <a:avLst/>
              </a:prstGeom>
              <a:blipFill>
                <a:blip r:embed="rId6"/>
                <a:stretch>
                  <a:fillRect r="-4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05BF40E-3BE1-49FD-B46C-8CB1AB0333C6}"/>
                  </a:ext>
                </a:extLst>
              </p:cNvPr>
              <p:cNvSpPr txBox="1"/>
              <p:nvPr/>
            </p:nvSpPr>
            <p:spPr>
              <a:xfrm>
                <a:off x="7085715" y="5906134"/>
                <a:ext cx="959429" cy="811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fr-F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num>
                        <m:den>
                          <m:sSup>
                            <m:sSupPr>
                              <m:ctrlPr>
                                <a:rPr lang="fr-F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fr-F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fr-FR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D05BF40E-3BE1-49FD-B46C-8CB1AB033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715" y="5906134"/>
                <a:ext cx="959429" cy="8115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2841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514668" y="949396"/>
            <a:ext cx="2750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FF0000"/>
                </a:solidFill>
              </a:rPr>
              <a:t>Methodology</a:t>
            </a:r>
            <a:endParaRPr lang="fr-F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2D331A3-ACDA-43B6-8C34-6CAF76A2593A}"/>
                  </a:ext>
                </a:extLst>
              </p:cNvPr>
              <p:cNvSpPr txBox="1"/>
              <p:nvPr/>
            </p:nvSpPr>
            <p:spPr>
              <a:xfrm>
                <a:off x="3179648" y="3875643"/>
                <a:ext cx="3045962" cy="802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3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fr-FR" sz="3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𝒍𝒐𝒔𝒔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600" b="1" dirty="0">
                            <a:solidFill>
                              <a:srgbClr val="C00000"/>
                            </a:solidFill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fr-FR" sz="3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3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p>
                            <m:r>
                              <a:rPr lang="fr-FR" sz="3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den>
                    </m:f>
                    <m:r>
                      <a:rPr lang="fr-FR" sz="3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sz="36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3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num>
                      <m:den>
                        <m:sSup>
                          <m:sSupPr>
                            <m:ctrlP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p>
                            <m: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den>
                    </m:f>
                    <m:r>
                      <a:rPr lang="fr-FR" sz="36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36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fr-FR" sz="3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6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p>
                            <m: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den>
                    </m:f>
                  </m:oMath>
                </a14:m>
                <a:endParaRPr lang="fr-FR" sz="3600" b="1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2D331A3-ACDA-43B6-8C34-6CAF76A2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648" y="3875643"/>
                <a:ext cx="3045962" cy="802207"/>
              </a:xfrm>
              <a:prstGeom prst="rect">
                <a:avLst/>
              </a:prstGeom>
              <a:blipFill>
                <a:blip r:embed="rId2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>
            <a:extLst>
              <a:ext uri="{FF2B5EF4-FFF2-40B4-BE49-F238E27FC236}">
                <a16:creationId xmlns:a16="http://schemas.microsoft.com/office/drawing/2014/main" id="{618DACEF-AD94-4948-BFDB-FAD86B7C2E7C}"/>
              </a:ext>
            </a:extLst>
          </p:cNvPr>
          <p:cNvGrpSpPr/>
          <p:nvPr/>
        </p:nvGrpSpPr>
        <p:grpSpPr>
          <a:xfrm>
            <a:off x="3159940" y="2057158"/>
            <a:ext cx="3085377" cy="937062"/>
            <a:chOff x="2682629" y="799423"/>
            <a:chExt cx="3085377" cy="937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9FFA607A-E968-46D7-89CF-554C51D80FBE}"/>
                    </a:ext>
                  </a:extLst>
                </p:cNvPr>
                <p:cNvSpPr txBox="1"/>
                <p:nvPr/>
              </p:nvSpPr>
              <p:spPr>
                <a:xfrm>
                  <a:off x="2682629" y="799423"/>
                  <a:ext cx="853311" cy="9275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32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sz="32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32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b>
                                <m:r>
                                  <a:rPr lang="fr-FR" sz="320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fr-FR" sz="3200" b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</a:rPr>
                              <m:t>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FR" sz="32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32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p>
                                <m:r>
                                  <a:rPr lang="fr-FR" sz="32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p>
                            </m:sSup>
                          </m:den>
                        </m:f>
                        <m:r>
                          <a:rPr lang="fr-FR" sz="32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 xmlns=""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9FFA607A-E968-46D7-89CF-554C51D80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629" y="799423"/>
                  <a:ext cx="853311" cy="9275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0187FA57-849E-4011-A7B6-BC618BEE7892}"/>
                    </a:ext>
                  </a:extLst>
                </p:cNvPr>
                <p:cNvSpPr txBox="1"/>
                <p:nvPr/>
              </p:nvSpPr>
              <p:spPr>
                <a:xfrm>
                  <a:off x="4167741" y="799423"/>
                  <a:ext cx="1278107" cy="9275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32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b>
                                <m:r>
                                  <a:rPr lang="fr-FR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𝒍𝒐𝒔𝒔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fr-FR" sz="3200" b="1" dirty="0">
                                <a:solidFill>
                                  <a:srgbClr val="C00000"/>
                                </a:solidFill>
                              </a:rPr>
                              <m:t>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FR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p>
                                <m:r>
                                  <a:rPr lang="fr-FR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p>
                            </m:sSup>
                          </m:den>
                        </m:f>
                        <m:r>
                          <a:rPr lang="fr-FR" sz="32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0187FA57-849E-4011-A7B6-BC618BEE7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741" y="799423"/>
                  <a:ext cx="1278107" cy="9275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78D0F16A-253F-43E1-8B10-0ADC261B4CB8}"/>
                    </a:ext>
                  </a:extLst>
                </p:cNvPr>
                <p:cNvSpPr txBox="1"/>
                <p:nvPr/>
              </p:nvSpPr>
              <p:spPr>
                <a:xfrm>
                  <a:off x="3474288" y="808923"/>
                  <a:ext cx="779572" cy="9275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32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32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num>
                          <m:den>
                            <m:sSup>
                              <m:sSupPr>
                                <m:ctrlPr>
                                  <a:rPr lang="fr-FR" sz="32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32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p>
                                <m:r>
                                  <a:rPr lang="fr-FR" sz="32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p>
                            </m:sSup>
                          </m:den>
                        </m:f>
                        <m:r>
                          <a:rPr lang="fr-FR" sz="32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fr-FR" sz="3200" b="1" dirty="0"/>
                </a:p>
              </p:txBody>
            </p:sp>
          </mc:Choice>
          <mc:Fallback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78D0F16A-253F-43E1-8B10-0ADC261B4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288" y="808923"/>
                  <a:ext cx="779572" cy="9275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0C877971-606A-4471-8E5D-EDF323881824}"/>
                    </a:ext>
                  </a:extLst>
                </p:cNvPr>
                <p:cNvSpPr txBox="1"/>
                <p:nvPr/>
              </p:nvSpPr>
              <p:spPr>
                <a:xfrm>
                  <a:off x="5384888" y="922254"/>
                  <a:ext cx="38311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3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fr-FR" sz="3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0C877971-606A-4471-8E5D-EDF323881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4888" y="922254"/>
                  <a:ext cx="383118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F73BCFC-3FE6-4960-BCE8-BB02E5CF75B6}"/>
                  </a:ext>
                </a:extLst>
              </p:cNvPr>
              <p:cNvSpPr txBox="1"/>
              <p:nvPr/>
            </p:nvSpPr>
            <p:spPr>
              <a:xfrm>
                <a:off x="3199659" y="5036946"/>
                <a:ext cx="1187376" cy="802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3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fr-FR" sz="3600" b="1" dirty="0">
                    <a:solidFill>
                      <a:srgbClr val="C00000"/>
                    </a:solidFill>
                  </a:rPr>
                  <a:t> </a:t>
                </a:r>
                <a:r>
                  <a:rPr lang="fr-FR" sz="3600" b="1" dirty="0">
                    <a:solidFill>
                      <a:schemeClr val="accent1">
                        <a:lumMod val="75000"/>
                      </a:schemeClr>
                    </a:solidFill>
                  </a:rPr>
                  <a:t>=</a:t>
                </a:r>
                <a:r>
                  <a:rPr lang="fr-FR" sz="36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3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fr-FR" sz="360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3600" b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rPr>
                          <m:t> </m:t>
                        </m:r>
                      </m:num>
                      <m:den>
                        <m:r>
                          <a:rPr lang="fr-FR" sz="36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den>
                    </m:f>
                  </m:oMath>
                </a14:m>
                <a:endParaRPr lang="fr-FR" sz="36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F73BCFC-3FE6-4960-BCE8-BB02E5CF7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659" y="5036946"/>
                <a:ext cx="1187376" cy="802207"/>
              </a:xfrm>
              <a:prstGeom prst="rect">
                <a:avLst/>
              </a:prstGeom>
              <a:blipFill>
                <a:blip r:embed="rId9"/>
                <a:stretch>
                  <a:fillRect t="-8333" b="-121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F4897B79-24BC-4541-A731-D193C8952D5F}"/>
              </a:ext>
            </a:extLst>
          </p:cNvPr>
          <p:cNvSpPr/>
          <p:nvPr/>
        </p:nvSpPr>
        <p:spPr>
          <a:xfrm>
            <a:off x="2726447" y="3875643"/>
            <a:ext cx="292963" cy="1763592"/>
          </a:xfrm>
          <a:prstGeom prst="leftBrace">
            <a:avLst>
              <a:gd name="adj1" fmla="val 64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66931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25297</TotalTime>
  <Words>3352</Words>
  <Application>Microsoft Office PowerPoint</Application>
  <PresentationFormat>Affichage à l'écran (4:3)</PresentationFormat>
  <Paragraphs>770</Paragraphs>
  <Slides>93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Cambria Math</vt:lpstr>
      <vt:lpstr>Symbol</vt:lpstr>
      <vt:lpstr>Wingdings</vt:lpstr>
      <vt:lpstr>Thème Office</vt:lpstr>
      <vt:lpstr>OQA module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OQA module</vt:lpstr>
      <vt:lpstr>Présentation PowerPoint</vt:lpstr>
      <vt:lpstr>I-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FEMTO-ST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Optique quantique</dc:title>
  <dc:creator>Thierry.Grosjean</dc:creator>
  <cp:lastModifiedBy>Thierry Grosjean</cp:lastModifiedBy>
  <cp:revision>514</cp:revision>
  <cp:lastPrinted>2019-09-19T16:54:16Z</cp:lastPrinted>
  <dcterms:created xsi:type="dcterms:W3CDTF">2017-09-07T09:14:18Z</dcterms:created>
  <dcterms:modified xsi:type="dcterms:W3CDTF">2024-09-12T13:20:19Z</dcterms:modified>
</cp:coreProperties>
</file>